
<file path=[Content_Types].xml><?xml version="1.0" encoding="utf-8"?>
<Types xmlns="http://schemas.openxmlformats.org/package/2006/content-types">
  <Default Extension="xml" ContentType="application/xml"/>
  <Default Extension="wmv" ContentType="video/unknown"/>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5" r:id="rId1"/>
  </p:sldMasterIdLst>
  <p:notesMasterIdLst>
    <p:notesMasterId r:id="rId33"/>
  </p:notesMasterIdLst>
  <p:sldIdLst>
    <p:sldId id="512" r:id="rId2"/>
    <p:sldId id="469" r:id="rId3"/>
    <p:sldId id="501" r:id="rId4"/>
    <p:sldId id="257" r:id="rId5"/>
    <p:sldId id="574" r:id="rId6"/>
    <p:sldId id="565" r:id="rId7"/>
    <p:sldId id="348" r:id="rId8"/>
    <p:sldId id="575" r:id="rId9"/>
    <p:sldId id="466" r:id="rId10"/>
    <p:sldId id="576" r:id="rId11"/>
    <p:sldId id="577" r:id="rId12"/>
    <p:sldId id="578" r:id="rId13"/>
    <p:sldId id="572" r:id="rId14"/>
    <p:sldId id="536" r:id="rId15"/>
    <p:sldId id="571" r:id="rId16"/>
    <p:sldId id="566" r:id="rId17"/>
    <p:sldId id="567" r:id="rId18"/>
    <p:sldId id="568" r:id="rId19"/>
    <p:sldId id="502" r:id="rId20"/>
    <p:sldId id="580" r:id="rId21"/>
    <p:sldId id="569" r:id="rId22"/>
    <p:sldId id="579" r:id="rId23"/>
    <p:sldId id="557" r:id="rId24"/>
    <p:sldId id="564" r:id="rId25"/>
    <p:sldId id="560" r:id="rId26"/>
    <p:sldId id="463" r:id="rId27"/>
    <p:sldId id="581" r:id="rId28"/>
    <p:sldId id="476" r:id="rId29"/>
    <p:sldId id="500" r:id="rId30"/>
    <p:sldId id="573" r:id="rId31"/>
    <p:sldId id="511" r:id="rId32"/>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D"/>
    <a:srgbClr val="FAF590"/>
    <a:srgbClr val="FBF49F"/>
    <a:srgbClr val="F3EB85"/>
    <a:srgbClr val="CCECFF"/>
    <a:srgbClr val="FF3300"/>
    <a:srgbClr val="C9CA9E"/>
    <a:srgbClr val="F5C745"/>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21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40"/>
      <c:rAngAx val="1"/>
    </c:view3D>
    <c:floor>
      <c:thickness val="0"/>
    </c:floor>
    <c:sideWall>
      <c:thickness val="0"/>
    </c:sideWall>
    <c:backWall>
      <c:thickness val="0"/>
    </c:backWall>
    <c:plotArea>
      <c:layout/>
      <c:bar3DChart>
        <c:barDir val="col"/>
        <c:grouping val="stacked"/>
        <c:varyColors val="0"/>
        <c:ser>
          <c:idx val="0"/>
          <c:order val="0"/>
          <c:tx>
            <c:v>Internal Hours</c:v>
          </c:tx>
          <c:invertIfNegative val="0"/>
          <c:cat>
            <c:strRef>
              <c:f>Sheet3!$A$1:$A$9</c:f>
              <c:strCache>
                <c:ptCount val="9"/>
                <c:pt idx="0">
                  <c:v>Aug.1 - Aug.7</c:v>
                </c:pt>
                <c:pt idx="1">
                  <c:v>Aug.9 - Aug.14</c:v>
                </c:pt>
                <c:pt idx="2">
                  <c:v>Aug.15 - Aug.21</c:v>
                </c:pt>
                <c:pt idx="3">
                  <c:v>Aug.22 - Aug.28</c:v>
                </c:pt>
                <c:pt idx="4">
                  <c:v>Aug.29 - Sep.4</c:v>
                </c:pt>
                <c:pt idx="5">
                  <c:v>Sep.5 - Sep.11</c:v>
                </c:pt>
                <c:pt idx="6">
                  <c:v>Sep.12 - Sep.18</c:v>
                </c:pt>
                <c:pt idx="7">
                  <c:v>Sep.19 - Sep.25</c:v>
                </c:pt>
                <c:pt idx="8">
                  <c:v>Sep.26 - Oct.2</c:v>
                </c:pt>
              </c:strCache>
            </c:strRef>
          </c:cat>
          <c:val>
            <c:numRef>
              <c:f>Sheet3!$B$1:$B$9</c:f>
              <c:numCache>
                <c:formatCode>General</c:formatCode>
                <c:ptCount val="9"/>
                <c:pt idx="0">
                  <c:v>5.0</c:v>
                </c:pt>
                <c:pt idx="1">
                  <c:v>7.0</c:v>
                </c:pt>
                <c:pt idx="2">
                  <c:v>2.5</c:v>
                </c:pt>
                <c:pt idx="3">
                  <c:v>0.0</c:v>
                </c:pt>
                <c:pt idx="4">
                  <c:v>0.0</c:v>
                </c:pt>
                <c:pt idx="5">
                  <c:v>5.0</c:v>
                </c:pt>
                <c:pt idx="6">
                  <c:v>4.0</c:v>
                </c:pt>
                <c:pt idx="7">
                  <c:v>0.0</c:v>
                </c:pt>
                <c:pt idx="8">
                  <c:v>0.0</c:v>
                </c:pt>
              </c:numCache>
            </c:numRef>
          </c:val>
        </c:ser>
        <c:ser>
          <c:idx val="1"/>
          <c:order val="1"/>
          <c:tx>
            <c:v>Company Hours</c:v>
          </c:tx>
          <c:spPr>
            <a:solidFill>
              <a:srgbClr val="FFFF00"/>
            </a:solidFill>
          </c:spPr>
          <c:invertIfNegative val="0"/>
          <c:cat>
            <c:strRef>
              <c:f>Sheet3!$A$1:$A$9</c:f>
              <c:strCache>
                <c:ptCount val="9"/>
                <c:pt idx="0">
                  <c:v>Aug.1 - Aug.7</c:v>
                </c:pt>
                <c:pt idx="1">
                  <c:v>Aug.9 - Aug.14</c:v>
                </c:pt>
                <c:pt idx="2">
                  <c:v>Aug.15 - Aug.21</c:v>
                </c:pt>
                <c:pt idx="3">
                  <c:v>Aug.22 - Aug.28</c:v>
                </c:pt>
                <c:pt idx="4">
                  <c:v>Aug.29 - Sep.4</c:v>
                </c:pt>
                <c:pt idx="5">
                  <c:v>Sep.5 - Sep.11</c:v>
                </c:pt>
                <c:pt idx="6">
                  <c:v>Sep.12 - Sep.18</c:v>
                </c:pt>
                <c:pt idx="7">
                  <c:v>Sep.19 - Sep.25</c:v>
                </c:pt>
                <c:pt idx="8">
                  <c:v>Sep.26 - Oct.2</c:v>
                </c:pt>
              </c:strCache>
            </c:strRef>
          </c:cat>
          <c:val>
            <c:numRef>
              <c:f>Sheet3!$C$1:$C$9</c:f>
              <c:numCache>
                <c:formatCode>General</c:formatCode>
                <c:ptCount val="9"/>
                <c:pt idx="0">
                  <c:v>0.0</c:v>
                </c:pt>
                <c:pt idx="1">
                  <c:v>0.0</c:v>
                </c:pt>
                <c:pt idx="2">
                  <c:v>10.0</c:v>
                </c:pt>
                <c:pt idx="3">
                  <c:v>2.0</c:v>
                </c:pt>
                <c:pt idx="4">
                  <c:v>1.0</c:v>
                </c:pt>
                <c:pt idx="5">
                  <c:v>0.0</c:v>
                </c:pt>
                <c:pt idx="6">
                  <c:v>0.0</c:v>
                </c:pt>
                <c:pt idx="7">
                  <c:v>5.5</c:v>
                </c:pt>
                <c:pt idx="8">
                  <c:v>0.0</c:v>
                </c:pt>
              </c:numCache>
            </c:numRef>
          </c:val>
        </c:ser>
        <c:ser>
          <c:idx val="2"/>
          <c:order val="2"/>
          <c:tx>
            <c:v>Medical Hours</c:v>
          </c:tx>
          <c:invertIfNegative val="0"/>
          <c:cat>
            <c:strRef>
              <c:f>Sheet3!$A$1:$A$9</c:f>
              <c:strCache>
                <c:ptCount val="9"/>
                <c:pt idx="0">
                  <c:v>Aug.1 - Aug.7</c:v>
                </c:pt>
                <c:pt idx="1">
                  <c:v>Aug.9 - Aug.14</c:v>
                </c:pt>
                <c:pt idx="2">
                  <c:v>Aug.15 - Aug.21</c:v>
                </c:pt>
                <c:pt idx="3">
                  <c:v>Aug.22 - Aug.28</c:v>
                </c:pt>
                <c:pt idx="4">
                  <c:v>Aug.29 - Sep.4</c:v>
                </c:pt>
                <c:pt idx="5">
                  <c:v>Sep.5 - Sep.11</c:v>
                </c:pt>
                <c:pt idx="6">
                  <c:v>Sep.12 - Sep.18</c:v>
                </c:pt>
                <c:pt idx="7">
                  <c:v>Sep.19 - Sep.25</c:v>
                </c:pt>
                <c:pt idx="8">
                  <c:v>Sep.26 - Oct.2</c:v>
                </c:pt>
              </c:strCache>
            </c:strRef>
          </c:cat>
          <c:val>
            <c:numRef>
              <c:f>Sheet3!$D$1:$D$9</c:f>
              <c:numCache>
                <c:formatCode>General</c:formatCode>
                <c:ptCount val="9"/>
                <c:pt idx="0">
                  <c:v>0.0</c:v>
                </c:pt>
                <c:pt idx="1">
                  <c:v>0.0</c:v>
                </c:pt>
                <c:pt idx="2">
                  <c:v>0.0</c:v>
                </c:pt>
                <c:pt idx="3">
                  <c:v>0.0</c:v>
                </c:pt>
                <c:pt idx="4">
                  <c:v>0.0</c:v>
                </c:pt>
                <c:pt idx="5">
                  <c:v>0.0</c:v>
                </c:pt>
                <c:pt idx="6">
                  <c:v>0.0</c:v>
                </c:pt>
                <c:pt idx="7">
                  <c:v>0.0</c:v>
                </c:pt>
                <c:pt idx="8">
                  <c:v>0.0</c:v>
                </c:pt>
              </c:numCache>
            </c:numRef>
          </c:val>
        </c:ser>
        <c:dLbls>
          <c:showLegendKey val="0"/>
          <c:showVal val="0"/>
          <c:showCatName val="0"/>
          <c:showSerName val="0"/>
          <c:showPercent val="0"/>
          <c:showBubbleSize val="0"/>
        </c:dLbls>
        <c:gapWidth val="150"/>
        <c:shape val="box"/>
        <c:axId val="591785992"/>
        <c:axId val="6511768"/>
        <c:axId val="0"/>
      </c:bar3DChart>
      <c:catAx>
        <c:axId val="591785992"/>
        <c:scaling>
          <c:orientation val="minMax"/>
        </c:scaling>
        <c:delete val="0"/>
        <c:axPos val="b"/>
        <c:majorTickMark val="out"/>
        <c:minorTickMark val="none"/>
        <c:tickLblPos val="nextTo"/>
        <c:crossAx val="6511768"/>
        <c:crosses val="autoZero"/>
        <c:auto val="1"/>
        <c:lblAlgn val="ctr"/>
        <c:lblOffset val="100"/>
        <c:noMultiLvlLbl val="0"/>
      </c:catAx>
      <c:valAx>
        <c:axId val="6511768"/>
        <c:scaling>
          <c:orientation val="minMax"/>
        </c:scaling>
        <c:delete val="0"/>
        <c:axPos val="l"/>
        <c:majorGridlines/>
        <c:numFmt formatCode="General" sourceLinked="1"/>
        <c:majorTickMark val="out"/>
        <c:minorTickMark val="none"/>
        <c:tickLblPos val="nextTo"/>
        <c:crossAx val="591785992"/>
        <c:crosses val="autoZero"/>
        <c:crossBetween val="between"/>
      </c:valAx>
    </c:plotArea>
    <c:legend>
      <c:legendPos val="r"/>
      <c:layout/>
      <c:overlay val="0"/>
    </c:legend>
    <c:plotVisOnly val="1"/>
    <c:dispBlanksAs val="gap"/>
    <c:showDLblsOverMax val="0"/>
  </c:chart>
  <c:spPr>
    <a:solidFill>
      <a:srgbClr val="FFFFFF"/>
    </a:solidFill>
  </c:sp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cs typeface="Arial" charset="0"/>
              </a:defRPr>
            </a:lvl1pPr>
          </a:lstStyle>
          <a:p>
            <a:pPr>
              <a:defRPr/>
            </a:pPr>
            <a:endParaRPr lang="en-US"/>
          </a:p>
        </p:txBody>
      </p:sp>
      <p:sp>
        <p:nvSpPr>
          <p:cNvPr id="89091"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cs typeface="Arial"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89093"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9094"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cs typeface="Arial" charset="0"/>
              </a:defRPr>
            </a:lvl1pPr>
          </a:lstStyle>
          <a:p>
            <a:pPr>
              <a:defRPr/>
            </a:pPr>
            <a:endParaRPr lang="en-US"/>
          </a:p>
        </p:txBody>
      </p:sp>
      <p:sp>
        <p:nvSpPr>
          <p:cNvPr id="89095"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cs typeface="Arial" charset="0"/>
              </a:defRPr>
            </a:lvl1pPr>
          </a:lstStyle>
          <a:p>
            <a:pPr>
              <a:defRPr/>
            </a:pPr>
            <a:fld id="{6572624E-F699-CF41-BFE8-896131C1B682}" type="slidenum">
              <a:rPr lang="en-US"/>
              <a:pPr>
                <a:defRPr/>
              </a:pPr>
              <a:t>‹#›</a:t>
            </a:fld>
            <a:endParaRPr lang="en-US"/>
          </a:p>
        </p:txBody>
      </p:sp>
    </p:spTree>
    <p:extLst>
      <p:ext uri="{BB962C8B-B14F-4D97-AF65-F5344CB8AC3E}">
        <p14:creationId xmlns:p14="http://schemas.microsoft.com/office/powerpoint/2010/main" val="30078198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Arial" charset="0"/>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Arial" charset="0"/>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Arial" charset="0"/>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Arial" charset="0"/>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cs typeface="Arial" charset="0"/>
              </a:defRPr>
            </a:lvl1pPr>
          </a:lstStyle>
          <a:p>
            <a:pPr>
              <a:defRPr/>
            </a:pPr>
            <a:r>
              <a:rPr lang="en-US"/>
              <a:t>1/28/2008</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808C1D-174B-C240-A7D3-730E2D0FD385}" type="slidenum">
              <a:rPr lang="en-US"/>
              <a:pPr>
                <a:defRPr/>
              </a:pPr>
              <a:t>‹#›</a:t>
            </a:fld>
            <a:endParaRPr lang="en-US"/>
          </a:p>
        </p:txBody>
      </p:sp>
    </p:spTree>
    <p:extLst>
      <p:ext uri="{BB962C8B-B14F-4D97-AF65-F5344CB8AC3E}">
        <p14:creationId xmlns:p14="http://schemas.microsoft.com/office/powerpoint/2010/main" val="2651917780"/>
      </p:ext>
    </p:extLst>
  </p:cSld>
  <p:clrMapOvr>
    <a:masterClrMapping/>
  </p:clrMapOvr>
  <p:transition xmlns:p14="http://schemas.microsoft.com/office/powerpoint/2010/mai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cs typeface="Arial" charset="0"/>
              </a:defRPr>
            </a:lvl1pPr>
          </a:lstStyle>
          <a:p>
            <a:pPr>
              <a:defRPr/>
            </a:pPr>
            <a:r>
              <a:rPr lang="en-US"/>
              <a:t>1/28/2008</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95AEF8-933A-C343-990A-4F07C3CEB1BA}" type="slidenum">
              <a:rPr lang="en-US"/>
              <a:pPr>
                <a:defRPr/>
              </a:pPr>
              <a:t>‹#›</a:t>
            </a:fld>
            <a:endParaRPr lang="en-US"/>
          </a:p>
        </p:txBody>
      </p:sp>
    </p:spTree>
    <p:extLst>
      <p:ext uri="{BB962C8B-B14F-4D97-AF65-F5344CB8AC3E}">
        <p14:creationId xmlns:p14="http://schemas.microsoft.com/office/powerpoint/2010/main" val="112107605"/>
      </p:ext>
    </p:extLst>
  </p:cSld>
  <p:clrMapOvr>
    <a:masterClrMapping/>
  </p:clrMapOvr>
  <p:transition xmlns:p14="http://schemas.microsoft.com/office/powerpoint/2010/mai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cs typeface="Arial" charset="0"/>
              </a:defRPr>
            </a:lvl1pPr>
          </a:lstStyle>
          <a:p>
            <a:pPr>
              <a:defRPr/>
            </a:pPr>
            <a:r>
              <a:rPr lang="en-US"/>
              <a:t>1/28/2008</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8398B67-CD90-9940-A591-2866D6019444}" type="slidenum">
              <a:rPr lang="en-US"/>
              <a:pPr>
                <a:defRPr/>
              </a:pPr>
              <a:t>‹#›</a:t>
            </a:fld>
            <a:endParaRPr lang="en-US"/>
          </a:p>
        </p:txBody>
      </p:sp>
    </p:spTree>
    <p:extLst>
      <p:ext uri="{BB962C8B-B14F-4D97-AF65-F5344CB8AC3E}">
        <p14:creationId xmlns:p14="http://schemas.microsoft.com/office/powerpoint/2010/main" val="3321930139"/>
      </p:ext>
    </p:extLst>
  </p:cSld>
  <p:clrMapOvr>
    <a:masterClrMapping/>
  </p:clrMapOvr>
  <p:transition xmlns:p14="http://schemas.microsoft.com/office/powerpoint/2010/mai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cs typeface="Arial" charset="0"/>
              </a:defRPr>
            </a:lvl1pPr>
          </a:lstStyle>
          <a:p>
            <a:pPr>
              <a:defRPr/>
            </a:pPr>
            <a:r>
              <a:rPr lang="en-US"/>
              <a:t>1/28/2008</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cs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7D2CDE1D-7133-F745-B147-55E6039BEA2A}" type="slidenum">
              <a:rPr lang="en-US"/>
              <a:pPr>
                <a:defRPr/>
              </a:pPr>
              <a:t>‹#›</a:t>
            </a:fld>
            <a:endParaRPr lang="en-US"/>
          </a:p>
        </p:txBody>
      </p:sp>
    </p:spTree>
    <p:extLst>
      <p:ext uri="{BB962C8B-B14F-4D97-AF65-F5344CB8AC3E}">
        <p14:creationId xmlns:p14="http://schemas.microsoft.com/office/powerpoint/2010/main" val="72604241"/>
      </p:ext>
    </p:extLst>
  </p:cSld>
  <p:clrMapOvr>
    <a:masterClrMapping/>
  </p:clrMapOvr>
  <p:transition xmlns:p14="http://schemas.microsoft.com/office/powerpoint/2010/mai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defRPr>
                <a:cs typeface="Arial" charset="0"/>
              </a:defRPr>
            </a:lvl1pPr>
          </a:lstStyle>
          <a:p>
            <a:pPr>
              <a:defRPr/>
            </a:pPr>
            <a:r>
              <a:rPr lang="en-US"/>
              <a:t>1/28/2008</a:t>
            </a: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a:defRPr>
                <a:cs typeface="Arial"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BC41F4CC-55BA-054B-8528-3993847C6C36}" type="slidenum">
              <a:rPr lang="en-US"/>
              <a:pPr>
                <a:defRPr/>
              </a:pPr>
              <a:t>‹#›</a:t>
            </a:fld>
            <a:endParaRPr lang="en-US"/>
          </a:p>
        </p:txBody>
      </p:sp>
    </p:spTree>
    <p:extLst>
      <p:ext uri="{BB962C8B-B14F-4D97-AF65-F5344CB8AC3E}">
        <p14:creationId xmlns:p14="http://schemas.microsoft.com/office/powerpoint/2010/main" val="2369694096"/>
      </p:ext>
    </p:extLst>
  </p:cSld>
  <p:clrMapOvr>
    <a:masterClrMapping/>
  </p:clrMapOvr>
  <p:transition xmlns:p14="http://schemas.microsoft.com/office/powerpoint/2010/mai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a:defRPr>
                <a:cs typeface="Arial" charset="0"/>
              </a:defRPr>
            </a:lvl1pPr>
          </a:lstStyle>
          <a:p>
            <a:pPr>
              <a:defRPr/>
            </a:pPr>
            <a:r>
              <a:rPr lang="en-US"/>
              <a:t>1/28/2008</a:t>
            </a: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cs typeface="Arial"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98567F44-E69E-5844-B07E-48DA135DED72}" type="slidenum">
              <a:rPr lang="en-US"/>
              <a:pPr>
                <a:defRPr/>
              </a:pPr>
              <a:t>‹#›</a:t>
            </a:fld>
            <a:endParaRPr lang="en-US"/>
          </a:p>
        </p:txBody>
      </p:sp>
    </p:spTree>
    <p:extLst>
      <p:ext uri="{BB962C8B-B14F-4D97-AF65-F5344CB8AC3E}">
        <p14:creationId xmlns:p14="http://schemas.microsoft.com/office/powerpoint/2010/main" val="910242788"/>
      </p:ext>
    </p:extLst>
  </p:cSld>
  <p:clrMapOvr>
    <a:masterClrMapping/>
  </p:clrMapOvr>
  <p:transition xmlns:p14="http://schemas.microsoft.com/office/powerpoint/2010/mai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cs typeface="Arial" charset="0"/>
              </a:defRPr>
            </a:lvl1pPr>
          </a:lstStyle>
          <a:p>
            <a:pPr>
              <a:defRPr/>
            </a:pPr>
            <a:fld id="{A05F566C-FDC9-0046-90A2-1AB23F322EF3}" type="datetimeFigureOut">
              <a:rPr lang="en-US"/>
              <a:pPr>
                <a:defRPr/>
              </a:pPr>
              <a:t>6/3/12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cs typeface="Arial"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E978774C-A889-7D47-95EC-7FEE94DE0BAD}" type="slidenum">
              <a:rPr lang="en-US"/>
              <a:pPr>
                <a:defRPr/>
              </a:pPr>
              <a:t>‹#›</a:t>
            </a:fld>
            <a:endParaRPr lang="en-US"/>
          </a:p>
        </p:txBody>
      </p:sp>
    </p:spTree>
    <p:extLst>
      <p:ext uri="{BB962C8B-B14F-4D97-AF65-F5344CB8AC3E}">
        <p14:creationId xmlns:p14="http://schemas.microsoft.com/office/powerpoint/2010/main" val="1555674450"/>
      </p:ext>
    </p:extLst>
  </p:cSld>
  <p:clrMapOvr>
    <a:masterClrMapping/>
  </p:clrMapOvr>
  <p:transition xmlns:p14="http://schemas.microsoft.com/office/powerpoint/2010/mai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cs typeface="Arial" charset="0"/>
              </a:defRPr>
            </a:lvl1pPr>
          </a:lstStyle>
          <a:p>
            <a:pPr>
              <a:defRPr/>
            </a:pPr>
            <a:r>
              <a:rPr lang="en-US"/>
              <a:t>1/28/2008</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cs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42FDAF06-446E-E946-8FFD-3C1E02E283B3}" type="slidenum">
              <a:rPr lang="en-US"/>
              <a:pPr>
                <a:defRPr/>
              </a:pPr>
              <a:t>‹#›</a:t>
            </a:fld>
            <a:endParaRPr lang="en-US"/>
          </a:p>
        </p:txBody>
      </p:sp>
    </p:spTree>
    <p:extLst>
      <p:ext uri="{BB962C8B-B14F-4D97-AF65-F5344CB8AC3E}">
        <p14:creationId xmlns:p14="http://schemas.microsoft.com/office/powerpoint/2010/main" val="4277635299"/>
      </p:ext>
    </p:extLst>
  </p:cSld>
  <p:clrMapOvr>
    <a:masterClrMapping/>
  </p:clrMapOvr>
  <p:transition xmlns:p14="http://schemas.microsoft.com/office/powerpoint/2010/mai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cs typeface="Arial" charset="0"/>
              </a:defRPr>
            </a:lvl1pPr>
          </a:lstStyle>
          <a:p>
            <a:pPr>
              <a:defRPr/>
            </a:pPr>
            <a:r>
              <a:rPr lang="en-US"/>
              <a:t>1/28/2008</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cs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347FDF63-8ABD-6C49-BE74-9FC194AB2ECB}" type="slidenum">
              <a:rPr lang="en-US"/>
              <a:pPr>
                <a:defRPr/>
              </a:pPr>
              <a:t>‹#›</a:t>
            </a:fld>
            <a:endParaRPr lang="en-US"/>
          </a:p>
        </p:txBody>
      </p:sp>
    </p:spTree>
    <p:extLst>
      <p:ext uri="{BB962C8B-B14F-4D97-AF65-F5344CB8AC3E}">
        <p14:creationId xmlns:p14="http://schemas.microsoft.com/office/powerpoint/2010/main" val="2108969663"/>
      </p:ext>
    </p:extLst>
  </p:cSld>
  <p:clrMapOvr>
    <a:masterClrMapping/>
  </p:clrMapOvr>
  <p:transition xmlns:p14="http://schemas.microsoft.com/office/powerpoint/2010/mai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cs typeface="Arial" charset="0"/>
              </a:defRPr>
            </a:lvl1pPr>
          </a:lstStyle>
          <a:p>
            <a:pPr>
              <a:defRPr/>
            </a:pPr>
            <a:r>
              <a:rPr lang="en-US"/>
              <a:t>1/28/2008</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57AB981-3AD3-9E4B-A275-D5B4E680EBC6}" type="slidenum">
              <a:rPr lang="en-US"/>
              <a:pPr>
                <a:defRPr/>
              </a:pPr>
              <a:t>‹#›</a:t>
            </a:fld>
            <a:endParaRPr lang="en-US"/>
          </a:p>
        </p:txBody>
      </p:sp>
    </p:spTree>
    <p:extLst>
      <p:ext uri="{BB962C8B-B14F-4D97-AF65-F5344CB8AC3E}">
        <p14:creationId xmlns:p14="http://schemas.microsoft.com/office/powerpoint/2010/main" val="3288703823"/>
      </p:ext>
    </p:extLst>
  </p:cSld>
  <p:clrMapOvr>
    <a:masterClrMapping/>
  </p:clrMapOvr>
  <p:transition xmlns:p14="http://schemas.microsoft.com/office/powerpoint/2010/mai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cs typeface="Arial" charset="0"/>
              </a:defRPr>
            </a:lvl1pPr>
          </a:lstStyle>
          <a:p>
            <a:pPr>
              <a:defRPr/>
            </a:pPr>
            <a:r>
              <a:rPr lang="en-US"/>
              <a:t>1/28/2008</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14B3905-7990-DD47-90D7-6D58AD99F981}" type="slidenum">
              <a:rPr lang="en-US"/>
              <a:pPr>
                <a:defRPr/>
              </a:pPr>
              <a:t>‹#›</a:t>
            </a:fld>
            <a:endParaRPr lang="en-US"/>
          </a:p>
        </p:txBody>
      </p:sp>
    </p:spTree>
    <p:extLst>
      <p:ext uri="{BB962C8B-B14F-4D97-AF65-F5344CB8AC3E}">
        <p14:creationId xmlns:p14="http://schemas.microsoft.com/office/powerpoint/2010/main" val="2727627026"/>
      </p:ext>
    </p:extLst>
  </p:cSld>
  <p:clrMapOvr>
    <a:masterClrMapping/>
  </p:clrMapOvr>
  <p:transition xmlns:p14="http://schemas.microsoft.com/office/powerpoint/2010/main">
    <p:fade thruBlk="1"/>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4" Type="http://schemas.openxmlformats.org/officeDocument/2006/relationships/image" Target="../media/image2.jpeg"/><Relationship Id="rId1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letterhead.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26360" y="12787"/>
            <a:ext cx="8013700" cy="3733800"/>
          </a:xfrm>
          <a:prstGeom prst="rect">
            <a:avLst/>
          </a:prstGeom>
        </p:spPr>
      </p:pic>
      <p:sp>
        <p:nvSpPr>
          <p:cNvPr id="10" name="Rectangle 9"/>
          <p:cNvSpPr/>
          <p:nvPr userDrawn="1"/>
        </p:nvSpPr>
        <p:spPr>
          <a:xfrm>
            <a:off x="8458200" y="0"/>
            <a:ext cx="685800" cy="6858000"/>
          </a:xfrm>
          <a:prstGeom prst="rect">
            <a:avLst/>
          </a:prstGeom>
          <a:solidFill>
            <a:schemeClr val="bg2">
              <a:lumMod val="75000"/>
            </a:schemeClr>
          </a:solidFill>
          <a:ln>
            <a:solidFill>
              <a:srgbClr val="4A452A"/>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 name="Slide Number Placeholder 5"/>
          <p:cNvSpPr>
            <a:spLocks noGrp="1"/>
          </p:cNvSpPr>
          <p:nvPr>
            <p:ph type="sldNum" sz="quarter" idx="4"/>
          </p:nvPr>
        </p:nvSpPr>
        <p:spPr>
          <a:xfrm>
            <a:off x="6781800" y="6477000"/>
            <a:ext cx="2133600" cy="365125"/>
          </a:xfrm>
          <a:prstGeom prst="rect">
            <a:avLst/>
          </a:prstGeom>
        </p:spPr>
        <p:txBody>
          <a:bodyPr vert="horz" lIns="91440" tIns="45720" rIns="91440" bIns="45720" rtlCol="0" anchor="ctr"/>
          <a:lstStyle>
            <a:lvl1pPr algn="r">
              <a:defRPr sz="1200">
                <a:solidFill>
                  <a:schemeClr val="tx1">
                    <a:tint val="75000"/>
                  </a:schemeClr>
                </a:solidFill>
                <a:cs typeface="Arial" charset="0"/>
              </a:defRPr>
            </a:lvl1pPr>
          </a:lstStyle>
          <a:p>
            <a:pPr>
              <a:defRPr/>
            </a:pPr>
            <a:r>
              <a:rPr lang="en-US"/>
              <a:t>1</a:t>
            </a:r>
          </a:p>
        </p:txBody>
      </p:sp>
      <p:pic>
        <p:nvPicPr>
          <p:cNvPr id="1028" name="Picture 3" descr="seal.jpg"/>
          <p:cNvPicPr>
            <a:picLocks noChangeAspect="1"/>
          </p:cNvPicPr>
          <p:nvPr userDrawn="1"/>
        </p:nvPicPr>
        <p:blipFill>
          <a:blip r:embed="rId14">
            <a:clrChange>
              <a:clrFrom>
                <a:srgbClr val="FFFFFF"/>
              </a:clrFrom>
              <a:clrTo>
                <a:srgbClr val="FFFFFF">
                  <a:alpha val="0"/>
                </a:srgbClr>
              </a:clrTo>
            </a:clrChange>
            <a:alphaModFix amt="9000"/>
            <a:extLst>
              <a:ext uri="{28A0092B-C50C-407E-A947-70E740481C1C}">
                <a14:useLocalDpi xmlns:a14="http://schemas.microsoft.com/office/drawing/2010/main" val="0"/>
              </a:ext>
            </a:extLst>
          </a:blip>
          <a:srcRect l="-73" t="7368" r="8719"/>
          <a:stretch>
            <a:fillRect/>
          </a:stretch>
        </p:blipFill>
        <p:spPr bwMode="auto">
          <a:xfrm>
            <a:off x="5735638" y="0"/>
            <a:ext cx="3408362" cy="3429000"/>
          </a:xfrm>
          <a:prstGeom prst="rect">
            <a:avLst/>
          </a:prstGeom>
          <a:noFill/>
          <a:ln>
            <a:noFill/>
          </a:ln>
          <a:extLst>
            <a:ext uri="{909E8E84-426E-40dd-AFC4-6F175D3DCCD1}">
              <a14:hiddenFill xmlns:a14="http://schemas.microsoft.com/office/drawing/2010/main">
                <a:solidFill>
                  <a:srgbClr val="FFFFFF">
                    <a:alpha val="14999"/>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4" descr="logo2012-2.jpg"/>
          <p:cNvPicPr>
            <a:picLocks noChangeAspect="1"/>
          </p:cNvPicPr>
          <p:nvPr userDrawn="1"/>
        </p:nvPicPr>
        <p:blipFill>
          <a:blip r:embed="rId15">
            <a:alphaModFix amt="98000"/>
            <a:extLst>
              <a:ext uri="{28A0092B-C50C-407E-A947-70E740481C1C}">
                <a14:useLocalDpi xmlns:a14="http://schemas.microsoft.com/office/drawing/2010/main" val="0"/>
              </a:ext>
            </a:extLst>
          </a:blip>
          <a:srcRect b="-7018"/>
          <a:stretch>
            <a:fillRect/>
          </a:stretch>
        </p:blipFill>
        <p:spPr bwMode="auto">
          <a:xfrm>
            <a:off x="8462963" y="5562600"/>
            <a:ext cx="668337" cy="733425"/>
          </a:xfrm>
          <a:prstGeom prst="rect">
            <a:avLst/>
          </a:prstGeom>
          <a:noFill/>
          <a:ln>
            <a:noFill/>
          </a:ln>
          <a:extLst>
            <a:ext uri="{909E8E84-426E-40dd-AFC4-6F175D3DCCD1}">
              <a14:hiddenFill xmlns:a14="http://schemas.microsoft.com/office/drawing/2010/main">
                <a:solidFill>
                  <a:srgbClr val="FFFFFF">
                    <a:alpha val="98000"/>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Box 10"/>
          <p:cNvSpPr txBox="1">
            <a:spLocks noChangeArrowheads="1"/>
          </p:cNvSpPr>
          <p:nvPr userDrawn="1"/>
        </p:nvSpPr>
        <p:spPr bwMode="auto">
          <a:xfrm>
            <a:off x="8548688" y="1295400"/>
            <a:ext cx="492125"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b="1">
                <a:latin typeface="Academy Engraved LET" charset="0"/>
                <a:cs typeface="Academy Engraved LET" charset="0"/>
              </a:rPr>
              <a:t>N</a:t>
            </a:r>
          </a:p>
          <a:p>
            <a:pPr eaLnBrk="1" hangingPunct="1"/>
            <a:r>
              <a:rPr lang="en-US" sz="2800" b="1">
                <a:latin typeface="Academy Engraved LET" charset="0"/>
                <a:cs typeface="Academy Engraved LET" charset="0"/>
              </a:rPr>
              <a:t>A</a:t>
            </a:r>
          </a:p>
          <a:p>
            <a:pPr eaLnBrk="1" hangingPunct="1"/>
            <a:r>
              <a:rPr lang="en-US" sz="2800" b="1">
                <a:latin typeface="Academy Engraved LET" charset="0"/>
                <a:cs typeface="Academy Engraved LET" charset="0"/>
              </a:rPr>
              <a:t>N</a:t>
            </a:r>
          </a:p>
          <a:p>
            <a:pPr eaLnBrk="1" hangingPunct="1"/>
            <a:r>
              <a:rPr lang="en-US" sz="2800" b="1">
                <a:latin typeface="Academy Engraved LET" charset="0"/>
                <a:cs typeface="Academy Engraved LET" charset="0"/>
              </a:rPr>
              <a:t>O </a:t>
            </a:r>
          </a:p>
          <a:p>
            <a:pPr eaLnBrk="1" hangingPunct="1"/>
            <a:r>
              <a:rPr lang="en-US" sz="2800" b="1">
                <a:latin typeface="Academy Engraved LET" charset="0"/>
                <a:cs typeface="Academy Engraved LET" charset="0"/>
              </a:rPr>
              <a:t>T</a:t>
            </a:r>
          </a:p>
          <a:p>
            <a:pPr eaLnBrk="1" hangingPunct="1"/>
            <a:r>
              <a:rPr lang="en-US" sz="2800" b="1">
                <a:latin typeface="Academy Engraved LET" charset="0"/>
                <a:cs typeface="Academy Engraved LET" charset="0"/>
              </a:rPr>
              <a:t>E</a:t>
            </a:r>
          </a:p>
          <a:p>
            <a:pPr eaLnBrk="1" hangingPunct="1"/>
            <a:r>
              <a:rPr lang="en-US" sz="2800" b="1">
                <a:latin typeface="Academy Engraved LET" charset="0"/>
                <a:cs typeface="Academy Engraved LET" charset="0"/>
              </a:rPr>
              <a:t>C</a:t>
            </a:r>
          </a:p>
          <a:p>
            <a:pPr eaLnBrk="1" hangingPunct="1"/>
            <a:r>
              <a:rPr lang="en-US" sz="2800" b="1">
                <a:latin typeface="Academy Engraved LET" charset="0"/>
                <a:cs typeface="Academy Engraved LET" charset="0"/>
              </a:rPr>
              <a:t>H</a:t>
            </a:r>
          </a:p>
        </p:txBody>
      </p:sp>
    </p:spTree>
  </p:cSld>
  <p:clrMap bg1="lt1" tx1="dk1" bg2="lt2" tx2="dk2" accent1="accent1" accent2="accent2" accent3="accent3" accent4="accent4" accent5="accent5" accent6="accent6" hlink="hlink" folHlink="folHlink"/>
  <p:sldLayoutIdLst>
    <p:sldLayoutId id="2147484110" r:id="rId1"/>
    <p:sldLayoutId id="2147484111" r:id="rId2"/>
    <p:sldLayoutId id="2147484112" r:id="rId3"/>
    <p:sldLayoutId id="2147484113" r:id="rId4"/>
    <p:sldLayoutId id="2147484114" r:id="rId5"/>
    <p:sldLayoutId id="2147484115" r:id="rId6"/>
    <p:sldLayoutId id="2147484116" r:id="rId7"/>
    <p:sldLayoutId id="2147484117" r:id="rId8"/>
    <p:sldLayoutId id="2147484118" r:id="rId9"/>
    <p:sldLayoutId id="2147484119" r:id="rId10"/>
    <p:sldLayoutId id="2147484120" r:id="rId11"/>
  </p:sldLayoutIdLst>
  <p:transition xmlns:p14="http://schemas.microsoft.com/office/powerpoint/2010/main">
    <p:fade thruBlk="1"/>
  </p:transition>
  <p:timing>
    <p:tnLst>
      <p:par>
        <p:cTn xmlns:p14="http://schemas.microsoft.com/office/powerpoint/2010/main" id="1" dur="indefinite" restart="never" nodeType="tmRoot"/>
      </p:par>
    </p:tnLst>
  </p:timing>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image" Target="../media/image8.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 Id="rId3" Type="http://schemas.openxmlformats.org/officeDocument/2006/relationships/image" Target="../media/image1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emf"/></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32.jpeg"/><Relationship Id="rId5" Type="http://schemas.openxmlformats.org/officeDocument/2006/relationships/image" Target="../media/image33.png"/><Relationship Id="rId1" Type="http://schemas.microsoft.com/office/2007/relationships/media" Target="file://localhost/Users/carroldl/Documents/Presentations/2010%20Center%20talks/hand.MPG" TargetMode="External"/><Relationship Id="rId2" Type="http://schemas.openxmlformats.org/officeDocument/2006/relationships/video" Target="file://localhost/Users/carroldl/Documents/Presentations/2010%20Center%20talks/hand.MPG"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 Id="rId3" Type="http://schemas.openxmlformats.org/officeDocument/2006/relationships/image" Target="../media/image36.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37.jpeg"/><Relationship Id="rId5" Type="http://schemas.openxmlformats.org/officeDocument/2006/relationships/image" Target="../media/image38.png"/><Relationship Id="rId6" Type="http://schemas.openxmlformats.org/officeDocument/2006/relationships/image" Target="../media/image39.png"/><Relationship Id="rId1" Type="http://schemas.microsoft.com/office/2007/relationships/media" Target="../media/media1.wmv"/><Relationship Id="rId2" Type="http://schemas.openxmlformats.org/officeDocument/2006/relationships/video" Target="../media/media1.wmv"/></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png"/><Relationship Id="rId7" Type="http://schemas.openxmlformats.org/officeDocument/2006/relationships/image" Target="../media/image45.png"/><Relationship Id="rId8" Type="http://schemas.openxmlformats.org/officeDocument/2006/relationships/image" Target="../media/image46.png"/><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png"/><Relationship Id="rId3" Type="http://schemas.openxmlformats.org/officeDocument/2006/relationships/image" Target="../media/image4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png"/><Relationship Id="rId3"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59DEB36-123B-4848-B65E-6DDC67BD610E}" type="slidenum">
              <a:rPr lang="en-US" sz="1200">
                <a:solidFill>
                  <a:srgbClr val="6E4113"/>
                </a:solidFill>
              </a:rPr>
              <a:pPr eaLnBrk="1" hangingPunct="1"/>
              <a:t>1</a:t>
            </a:fld>
            <a:endParaRPr lang="en-US" sz="1200">
              <a:solidFill>
                <a:srgbClr val="6E4113"/>
              </a:solidFill>
            </a:endParaRPr>
          </a:p>
        </p:txBody>
      </p:sp>
      <p:sp>
        <p:nvSpPr>
          <p:cNvPr id="14338" name="TextBox 4"/>
          <p:cNvSpPr txBox="1">
            <a:spLocks noChangeArrowheads="1"/>
          </p:cNvSpPr>
          <p:nvPr/>
        </p:nvSpPr>
        <p:spPr bwMode="auto">
          <a:xfrm>
            <a:off x="838200" y="762000"/>
            <a:ext cx="7002463"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latin typeface="Academy Engraved LET" charset="0"/>
                <a:cs typeface="Academy Engraved LET" charset="0"/>
              </a:rPr>
              <a:t>Yearly Report 2012:</a:t>
            </a:r>
          </a:p>
          <a:p>
            <a:pPr eaLnBrk="1" hangingPunct="1"/>
            <a:r>
              <a:rPr lang="en-US" b="1" dirty="0">
                <a:latin typeface="Academy Engraved LET" charset="0"/>
                <a:cs typeface="Academy Engraved LET" charset="0"/>
              </a:rPr>
              <a:t>Center </a:t>
            </a:r>
            <a:r>
              <a:rPr lang="en-US" b="1" i="1" dirty="0">
                <a:latin typeface="Academy Engraved LET" charset="0"/>
                <a:cs typeface="Academy Engraved LET" charset="0"/>
              </a:rPr>
              <a:t>for</a:t>
            </a:r>
            <a:r>
              <a:rPr lang="en-US" b="1" dirty="0">
                <a:latin typeface="Academy Engraved LET" charset="0"/>
                <a:cs typeface="Academy Engraved LET" charset="0"/>
              </a:rPr>
              <a:t> Nanotechnology </a:t>
            </a:r>
            <a:r>
              <a:rPr lang="en-US" b="1" i="1" dirty="0">
                <a:latin typeface="Academy Engraved LET" charset="0"/>
                <a:cs typeface="Academy Engraved LET" charset="0"/>
              </a:rPr>
              <a:t>and</a:t>
            </a:r>
            <a:r>
              <a:rPr lang="en-US" b="1" dirty="0">
                <a:latin typeface="Academy Engraved LET" charset="0"/>
                <a:cs typeface="Academy Engraved LET" charset="0"/>
              </a:rPr>
              <a:t> Molecular Materials</a:t>
            </a:r>
          </a:p>
          <a:p>
            <a:pPr eaLnBrk="1" hangingPunct="1"/>
            <a:r>
              <a:rPr lang="en-US" b="1" i="1" dirty="0">
                <a:solidFill>
                  <a:schemeClr val="bg2">
                    <a:lumMod val="50000"/>
                  </a:schemeClr>
                </a:solidFill>
                <a:latin typeface="Academy Engraved LET" charset="0"/>
                <a:cs typeface="Academy Engraved LET" charset="0"/>
              </a:rPr>
              <a:t>at</a:t>
            </a:r>
            <a:r>
              <a:rPr lang="en-US" b="1" dirty="0">
                <a:solidFill>
                  <a:schemeClr val="bg2">
                    <a:lumMod val="50000"/>
                  </a:schemeClr>
                </a:solidFill>
                <a:latin typeface="Academy Engraved LET" charset="0"/>
                <a:cs typeface="Academy Engraved LET" charset="0"/>
              </a:rPr>
              <a:t> Wake Forest University</a:t>
            </a:r>
          </a:p>
        </p:txBody>
      </p:sp>
      <p:sp>
        <p:nvSpPr>
          <p:cNvPr id="3" name="TextBox 2"/>
          <p:cNvSpPr txBox="1"/>
          <p:nvPr/>
        </p:nvSpPr>
        <p:spPr>
          <a:xfrm>
            <a:off x="838200" y="2209800"/>
            <a:ext cx="2254706" cy="3139321"/>
          </a:xfrm>
          <a:prstGeom prst="rect">
            <a:avLst/>
          </a:prstGeom>
          <a:noFill/>
        </p:spPr>
        <p:txBody>
          <a:bodyPr wrap="none">
            <a:spAutoFit/>
          </a:bodyPr>
          <a:lstStyle/>
          <a:p>
            <a:pPr>
              <a:defRPr/>
            </a:pPr>
            <a:r>
              <a:rPr lang="en-US" b="1" dirty="0">
                <a:latin typeface="+mj-lt"/>
              </a:rPr>
              <a:t>David L. Carroll PhD.</a:t>
            </a:r>
          </a:p>
          <a:p>
            <a:pPr>
              <a:defRPr/>
            </a:pPr>
            <a:r>
              <a:rPr lang="en-US" b="1" dirty="0">
                <a:latin typeface="+mj-lt"/>
              </a:rPr>
              <a:t>Director</a:t>
            </a:r>
          </a:p>
          <a:p>
            <a:pPr>
              <a:defRPr/>
            </a:pPr>
            <a:endParaRPr lang="en-US" dirty="0">
              <a:latin typeface="+mj-lt"/>
            </a:endParaRPr>
          </a:p>
          <a:p>
            <a:pPr>
              <a:defRPr/>
            </a:pPr>
            <a:endParaRPr lang="en-US" dirty="0">
              <a:latin typeface="+mj-lt"/>
            </a:endParaRPr>
          </a:p>
          <a:p>
            <a:pPr>
              <a:defRPr/>
            </a:pPr>
            <a:r>
              <a:rPr lang="en-US" b="1" i="1" dirty="0" err="1" smtClean="0">
                <a:solidFill>
                  <a:schemeClr val="bg2">
                    <a:lumMod val="50000"/>
                  </a:schemeClr>
                </a:solidFill>
                <a:latin typeface="+mj-lt"/>
              </a:rPr>
              <a:t>Reynolda</a:t>
            </a:r>
            <a:endParaRPr lang="en-US" b="1" i="1" dirty="0">
              <a:solidFill>
                <a:schemeClr val="bg2">
                  <a:lumMod val="50000"/>
                </a:schemeClr>
              </a:solidFill>
              <a:latin typeface="+mj-lt"/>
            </a:endParaRPr>
          </a:p>
          <a:p>
            <a:pPr>
              <a:defRPr/>
            </a:pPr>
            <a:endParaRPr lang="en-US" dirty="0">
              <a:latin typeface="+mj-lt"/>
            </a:endParaRPr>
          </a:p>
          <a:p>
            <a:pPr>
              <a:defRPr/>
            </a:pPr>
            <a:r>
              <a:rPr lang="en-US" dirty="0" err="1">
                <a:latin typeface="+mj-lt"/>
              </a:rPr>
              <a:t>Oana</a:t>
            </a:r>
            <a:r>
              <a:rPr lang="en-US" dirty="0">
                <a:latin typeface="+mj-lt"/>
              </a:rPr>
              <a:t> </a:t>
            </a:r>
            <a:r>
              <a:rPr lang="en-US" dirty="0" err="1">
                <a:latin typeface="+mj-lt"/>
              </a:rPr>
              <a:t>Jurchescu</a:t>
            </a:r>
            <a:r>
              <a:rPr lang="en-US" dirty="0">
                <a:latin typeface="+mj-lt"/>
              </a:rPr>
              <a:t> PhD.</a:t>
            </a:r>
          </a:p>
          <a:p>
            <a:pPr>
              <a:defRPr/>
            </a:pPr>
            <a:r>
              <a:rPr lang="en-US" dirty="0">
                <a:latin typeface="+mj-lt"/>
              </a:rPr>
              <a:t>Richard Williams PhD.</a:t>
            </a:r>
          </a:p>
          <a:p>
            <a:pPr>
              <a:defRPr/>
            </a:pPr>
            <a:r>
              <a:rPr lang="en-US" dirty="0">
                <a:latin typeface="+mj-lt"/>
              </a:rPr>
              <a:t>David Carroll PhD</a:t>
            </a:r>
            <a:r>
              <a:rPr lang="en-US" dirty="0" smtClean="0">
                <a:latin typeface="+mj-lt"/>
              </a:rPr>
              <a:t>.</a:t>
            </a:r>
            <a:endParaRPr lang="en-US" dirty="0">
              <a:latin typeface="+mj-lt"/>
            </a:endParaRPr>
          </a:p>
          <a:p>
            <a:pPr>
              <a:defRPr/>
            </a:pPr>
            <a:r>
              <a:rPr lang="en-US" dirty="0" err="1">
                <a:latin typeface="+mj-lt"/>
              </a:rPr>
              <a:t>Abdou</a:t>
            </a:r>
            <a:r>
              <a:rPr lang="en-US" dirty="0">
                <a:latin typeface="+mj-lt"/>
              </a:rPr>
              <a:t> </a:t>
            </a:r>
            <a:r>
              <a:rPr lang="en-US" dirty="0" err="1">
                <a:latin typeface="+mj-lt"/>
              </a:rPr>
              <a:t>Lachgar</a:t>
            </a:r>
            <a:r>
              <a:rPr lang="en-US" dirty="0">
                <a:latin typeface="+mj-lt"/>
              </a:rPr>
              <a:t> PhD.</a:t>
            </a:r>
          </a:p>
          <a:p>
            <a:pPr>
              <a:defRPr/>
            </a:pPr>
            <a:r>
              <a:rPr lang="en-US" dirty="0">
                <a:latin typeface="+mj-lt"/>
              </a:rPr>
              <a:t>Ron </a:t>
            </a:r>
            <a:r>
              <a:rPr lang="en-US" dirty="0" err="1">
                <a:latin typeface="+mj-lt"/>
              </a:rPr>
              <a:t>Noftle</a:t>
            </a:r>
            <a:r>
              <a:rPr lang="en-US" dirty="0">
                <a:latin typeface="+mj-lt"/>
              </a:rPr>
              <a:t> PhD.</a:t>
            </a:r>
          </a:p>
        </p:txBody>
      </p:sp>
      <p:sp>
        <p:nvSpPr>
          <p:cNvPr id="4" name="TextBox 3"/>
          <p:cNvSpPr txBox="1"/>
          <p:nvPr/>
        </p:nvSpPr>
        <p:spPr>
          <a:xfrm>
            <a:off x="3360737" y="3306689"/>
            <a:ext cx="2196096" cy="3139321"/>
          </a:xfrm>
          <a:prstGeom prst="rect">
            <a:avLst/>
          </a:prstGeom>
          <a:noFill/>
        </p:spPr>
        <p:txBody>
          <a:bodyPr wrap="none">
            <a:spAutoFit/>
          </a:bodyPr>
          <a:lstStyle/>
          <a:p>
            <a:pPr>
              <a:defRPr/>
            </a:pPr>
            <a:r>
              <a:rPr lang="en-US" b="1" i="1" dirty="0" smtClean="0">
                <a:solidFill>
                  <a:srgbClr val="948A54"/>
                </a:solidFill>
                <a:latin typeface="+mn-lt"/>
              </a:rPr>
              <a:t>Medical Center</a:t>
            </a:r>
            <a:endParaRPr lang="en-US" b="1" i="1" dirty="0">
              <a:solidFill>
                <a:srgbClr val="948A54"/>
              </a:solidFill>
              <a:latin typeface="+mn-lt"/>
            </a:endParaRPr>
          </a:p>
          <a:p>
            <a:pPr>
              <a:defRPr/>
            </a:pPr>
            <a:endParaRPr lang="en-US" dirty="0">
              <a:latin typeface="+mn-lt"/>
            </a:endParaRPr>
          </a:p>
          <a:p>
            <a:pPr>
              <a:defRPr/>
            </a:pPr>
            <a:r>
              <a:rPr lang="en-US" dirty="0">
                <a:latin typeface="+mn-lt"/>
              </a:rPr>
              <a:t>Steve </a:t>
            </a:r>
            <a:r>
              <a:rPr lang="en-US" dirty="0" err="1">
                <a:latin typeface="+mn-lt"/>
              </a:rPr>
              <a:t>Akman</a:t>
            </a:r>
            <a:r>
              <a:rPr lang="en-US" dirty="0">
                <a:latin typeface="+mn-lt"/>
              </a:rPr>
              <a:t> MD.</a:t>
            </a:r>
          </a:p>
          <a:p>
            <a:pPr>
              <a:defRPr/>
            </a:pPr>
            <a:r>
              <a:rPr lang="en-US" dirty="0">
                <a:latin typeface="+mn-lt"/>
              </a:rPr>
              <a:t>Suzy </a:t>
            </a:r>
            <a:r>
              <a:rPr lang="en-US" dirty="0" err="1">
                <a:latin typeface="+mn-lt"/>
              </a:rPr>
              <a:t>Torti</a:t>
            </a:r>
            <a:r>
              <a:rPr lang="en-US" dirty="0">
                <a:latin typeface="+mn-lt"/>
              </a:rPr>
              <a:t> PhD.</a:t>
            </a:r>
          </a:p>
          <a:p>
            <a:pPr>
              <a:defRPr/>
            </a:pPr>
            <a:r>
              <a:rPr lang="en-US" dirty="0">
                <a:latin typeface="+mn-lt"/>
              </a:rPr>
              <a:t>Frank </a:t>
            </a:r>
            <a:r>
              <a:rPr lang="en-US" dirty="0" err="1">
                <a:latin typeface="+mn-lt"/>
              </a:rPr>
              <a:t>Torti</a:t>
            </a:r>
            <a:r>
              <a:rPr lang="en-US" dirty="0">
                <a:latin typeface="+mn-lt"/>
              </a:rPr>
              <a:t> MD.</a:t>
            </a:r>
          </a:p>
          <a:p>
            <a:pPr>
              <a:defRPr/>
            </a:pPr>
            <a:r>
              <a:rPr lang="en-US" dirty="0">
                <a:latin typeface="+mn-lt"/>
              </a:rPr>
              <a:t>Thomas Smith PhD.</a:t>
            </a:r>
          </a:p>
          <a:p>
            <a:pPr>
              <a:defRPr/>
            </a:pPr>
            <a:r>
              <a:rPr lang="en-US" dirty="0">
                <a:latin typeface="+mn-lt"/>
              </a:rPr>
              <a:t>Beth Smith PhD.</a:t>
            </a:r>
          </a:p>
          <a:p>
            <a:pPr>
              <a:defRPr/>
            </a:pPr>
            <a:r>
              <a:rPr lang="en-US" dirty="0">
                <a:latin typeface="+mn-lt"/>
              </a:rPr>
              <a:t>Aaron </a:t>
            </a:r>
            <a:r>
              <a:rPr lang="en-US" dirty="0" err="1">
                <a:latin typeface="+mn-lt"/>
              </a:rPr>
              <a:t>Mohs</a:t>
            </a:r>
            <a:r>
              <a:rPr lang="en-US" dirty="0">
                <a:latin typeface="+mn-lt"/>
              </a:rPr>
              <a:t> PhD.</a:t>
            </a:r>
          </a:p>
          <a:p>
            <a:pPr>
              <a:defRPr/>
            </a:pPr>
            <a:r>
              <a:rPr lang="en-US" dirty="0">
                <a:latin typeface="+mn-lt"/>
              </a:rPr>
              <a:t>Ravi Singh PhD.</a:t>
            </a:r>
          </a:p>
          <a:p>
            <a:pPr>
              <a:defRPr/>
            </a:pPr>
            <a:r>
              <a:rPr lang="en-US" dirty="0">
                <a:latin typeface="+mn-lt"/>
              </a:rPr>
              <a:t>William Wagner PhD.</a:t>
            </a:r>
          </a:p>
          <a:p>
            <a:pPr>
              <a:defRPr/>
            </a:pPr>
            <a:r>
              <a:rPr lang="en-US" dirty="0">
                <a:latin typeface="+mn-lt"/>
              </a:rPr>
              <a:t>Nicole Levi PhD.</a:t>
            </a:r>
          </a:p>
        </p:txBody>
      </p:sp>
      <p:cxnSp>
        <p:nvCxnSpPr>
          <p:cNvPr id="7" name="Straight Connector 6"/>
          <p:cNvCxnSpPr/>
          <p:nvPr/>
        </p:nvCxnSpPr>
        <p:spPr>
          <a:xfrm>
            <a:off x="1935840" y="3200400"/>
            <a:ext cx="3169560" cy="0"/>
          </a:xfrm>
          <a:prstGeom prst="line">
            <a:avLst/>
          </a:prstGeom>
          <a:ln>
            <a:solidFill>
              <a:srgbClr val="4A452A"/>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38200" y="2987528"/>
            <a:ext cx="1159505" cy="369332"/>
          </a:xfrm>
          <a:prstGeom prst="rect">
            <a:avLst/>
          </a:prstGeom>
          <a:noFill/>
        </p:spPr>
        <p:txBody>
          <a:bodyPr wrap="none" rtlCol="0">
            <a:spAutoFit/>
          </a:bodyPr>
          <a:lstStyle/>
          <a:p>
            <a:r>
              <a:rPr lang="en-US" b="1" dirty="0" smtClean="0"/>
              <a:t>Affiliates</a:t>
            </a:r>
            <a:endParaRPr lang="en-US" b="1" dirty="0"/>
          </a:p>
        </p:txBody>
      </p:sp>
      <p:sp>
        <p:nvSpPr>
          <p:cNvPr id="9" name="TextBox 8"/>
          <p:cNvSpPr txBox="1"/>
          <p:nvPr/>
        </p:nvSpPr>
        <p:spPr>
          <a:xfrm>
            <a:off x="6019800" y="4114800"/>
            <a:ext cx="2057400" cy="1754327"/>
          </a:xfrm>
          <a:prstGeom prst="rect">
            <a:avLst/>
          </a:prstGeom>
          <a:noFill/>
          <a:ln>
            <a:solidFill>
              <a:srgbClr val="948A54"/>
            </a:solidFill>
          </a:ln>
        </p:spPr>
        <p:txBody>
          <a:bodyPr wrap="square" rtlCol="0">
            <a:spAutoFit/>
          </a:bodyPr>
          <a:lstStyle/>
          <a:p>
            <a:r>
              <a:rPr lang="en-US" dirty="0" smtClean="0"/>
              <a:t>~ 20 associate members on both </a:t>
            </a:r>
            <a:r>
              <a:rPr lang="en-US" dirty="0" err="1" smtClean="0"/>
              <a:t>Reynolda</a:t>
            </a:r>
            <a:r>
              <a:rPr lang="en-US" dirty="0" smtClean="0"/>
              <a:t> and Medical.  This varies from year to year.</a:t>
            </a:r>
            <a:endParaRPr lang="en-US"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8391891-6274-D745-BDDC-8D4EE9D123DE}" type="slidenum">
              <a:rPr lang="en-US" sz="1200">
                <a:solidFill>
                  <a:srgbClr val="6E4113"/>
                </a:solidFill>
              </a:rPr>
              <a:pPr eaLnBrk="1" hangingPunct="1"/>
              <a:t>2</a:t>
            </a:fld>
            <a:endParaRPr lang="en-US" sz="1200">
              <a:solidFill>
                <a:srgbClr val="6E4113"/>
              </a:solidFill>
            </a:endParaRPr>
          </a:p>
        </p:txBody>
      </p:sp>
      <p:pic>
        <p:nvPicPr>
          <p:cNvPr id="6" name="Picture 5" descr="lachgar2.jpg"/>
          <p:cNvPicPr>
            <a:picLocks noChangeAspect="1"/>
          </p:cNvPicPr>
          <p:nvPr/>
        </p:nvPicPr>
        <p:blipFill>
          <a:blip r:embed="rId2" cstate="print"/>
          <a:stretch>
            <a:fillRect/>
          </a:stretch>
        </p:blipFill>
        <p:spPr>
          <a:xfrm rot="489435">
            <a:off x="4358422" y="826250"/>
            <a:ext cx="3238500" cy="25908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125" name="Rectangle 8"/>
          <p:cNvSpPr>
            <a:spLocks noChangeArrowheads="1"/>
          </p:cNvSpPr>
          <p:nvPr/>
        </p:nvSpPr>
        <p:spPr bwMode="auto">
          <a:xfrm>
            <a:off x="457200" y="1536700"/>
            <a:ext cx="28956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600" b="1" dirty="0">
                <a:solidFill>
                  <a:srgbClr val="000000"/>
                </a:solidFill>
                <a:latin typeface="+mn-lt"/>
              </a:rPr>
              <a:t>Executive Committee</a:t>
            </a:r>
          </a:p>
          <a:p>
            <a:pPr>
              <a:defRPr/>
            </a:pPr>
            <a:r>
              <a:rPr lang="en-US" sz="1600" dirty="0">
                <a:solidFill>
                  <a:srgbClr val="000000"/>
                </a:solidFill>
                <a:latin typeface="+mn-lt"/>
              </a:rPr>
              <a:t/>
            </a:r>
            <a:br>
              <a:rPr lang="en-US" sz="1600" dirty="0">
                <a:solidFill>
                  <a:srgbClr val="000000"/>
                </a:solidFill>
                <a:latin typeface="+mn-lt"/>
              </a:rPr>
            </a:br>
            <a:r>
              <a:rPr lang="en-US" sz="1600" dirty="0">
                <a:solidFill>
                  <a:srgbClr val="000000"/>
                </a:solidFill>
                <a:latin typeface="+mn-lt"/>
              </a:rPr>
              <a:t>Dr. Mark Welker (Chemistry)</a:t>
            </a:r>
            <a:br>
              <a:rPr lang="en-US" sz="1600" dirty="0">
                <a:solidFill>
                  <a:srgbClr val="000000"/>
                </a:solidFill>
                <a:latin typeface="+mn-lt"/>
              </a:rPr>
            </a:br>
            <a:r>
              <a:rPr lang="en-US" sz="1600" dirty="0">
                <a:solidFill>
                  <a:srgbClr val="000000"/>
                </a:solidFill>
                <a:latin typeface="+mn-lt"/>
              </a:rPr>
              <a:t>Dr. Keith Bonin (Physics)</a:t>
            </a:r>
            <a:br>
              <a:rPr lang="en-US" sz="1600" dirty="0">
                <a:solidFill>
                  <a:srgbClr val="000000"/>
                </a:solidFill>
                <a:latin typeface="+mn-lt"/>
              </a:rPr>
            </a:br>
            <a:r>
              <a:rPr lang="en-US" sz="1600" dirty="0">
                <a:solidFill>
                  <a:srgbClr val="000000"/>
                </a:solidFill>
                <a:latin typeface="+mn-lt"/>
              </a:rPr>
              <a:t>Dr. </a:t>
            </a:r>
            <a:r>
              <a:rPr lang="en-US" sz="1600" dirty="0" err="1">
                <a:solidFill>
                  <a:srgbClr val="000000"/>
                </a:solidFill>
                <a:latin typeface="+mn-lt"/>
              </a:rPr>
              <a:t>Abdou</a:t>
            </a:r>
            <a:r>
              <a:rPr lang="en-US" sz="1600" dirty="0">
                <a:solidFill>
                  <a:srgbClr val="000000"/>
                </a:solidFill>
                <a:latin typeface="+mn-lt"/>
              </a:rPr>
              <a:t> </a:t>
            </a:r>
            <a:r>
              <a:rPr lang="en-US" sz="1600" dirty="0" err="1">
                <a:solidFill>
                  <a:srgbClr val="000000"/>
                </a:solidFill>
                <a:latin typeface="+mn-lt"/>
              </a:rPr>
              <a:t>Lachgar</a:t>
            </a:r>
            <a:r>
              <a:rPr lang="en-US" sz="1600" dirty="0">
                <a:solidFill>
                  <a:srgbClr val="000000"/>
                </a:solidFill>
                <a:latin typeface="+mn-lt"/>
              </a:rPr>
              <a:t> (Chemistry)</a:t>
            </a:r>
            <a:br>
              <a:rPr lang="en-US" sz="1600" dirty="0">
                <a:solidFill>
                  <a:srgbClr val="000000"/>
                </a:solidFill>
                <a:latin typeface="+mn-lt"/>
              </a:rPr>
            </a:br>
            <a:r>
              <a:rPr lang="en-US" sz="1600" dirty="0">
                <a:solidFill>
                  <a:srgbClr val="000000"/>
                </a:solidFill>
                <a:latin typeface="+mn-lt"/>
              </a:rPr>
              <a:t>Dr. Richard Williams (Physics)</a:t>
            </a:r>
          </a:p>
        </p:txBody>
      </p:sp>
      <p:sp>
        <p:nvSpPr>
          <p:cNvPr id="5126" name="Rectangle 9"/>
          <p:cNvSpPr>
            <a:spLocks noChangeArrowheads="1"/>
          </p:cNvSpPr>
          <p:nvPr/>
        </p:nvSpPr>
        <p:spPr bwMode="auto">
          <a:xfrm>
            <a:off x="457200" y="3441700"/>
            <a:ext cx="29718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600" b="1" dirty="0">
                <a:solidFill>
                  <a:srgbClr val="000000"/>
                </a:solidFill>
                <a:latin typeface="+mn-lt"/>
              </a:rPr>
              <a:t>External Advisory Board</a:t>
            </a:r>
          </a:p>
          <a:p>
            <a:pPr>
              <a:defRPr/>
            </a:pPr>
            <a:r>
              <a:rPr lang="en-US" sz="1600" dirty="0">
                <a:solidFill>
                  <a:srgbClr val="000000"/>
                </a:solidFill>
                <a:latin typeface="+mn-lt"/>
              </a:rPr>
              <a:t/>
            </a:r>
            <a:br>
              <a:rPr lang="en-US" sz="1600" dirty="0">
                <a:solidFill>
                  <a:srgbClr val="000000"/>
                </a:solidFill>
                <a:latin typeface="+mn-lt"/>
              </a:rPr>
            </a:br>
            <a:r>
              <a:rPr lang="en-US" sz="1600" dirty="0">
                <a:solidFill>
                  <a:srgbClr val="000000"/>
                </a:solidFill>
                <a:latin typeface="+mn-lt"/>
              </a:rPr>
              <a:t>Dr. P.M. </a:t>
            </a:r>
            <a:r>
              <a:rPr lang="en-US" sz="1600" dirty="0" err="1">
                <a:solidFill>
                  <a:srgbClr val="000000"/>
                </a:solidFill>
                <a:latin typeface="+mn-lt"/>
              </a:rPr>
              <a:t>Ajayan</a:t>
            </a:r>
            <a:r>
              <a:rPr lang="en-US" sz="1600" dirty="0">
                <a:solidFill>
                  <a:srgbClr val="000000"/>
                </a:solidFill>
                <a:latin typeface="+mn-lt"/>
              </a:rPr>
              <a:t> (Rice U)</a:t>
            </a:r>
            <a:br>
              <a:rPr lang="en-US" sz="1600" dirty="0">
                <a:solidFill>
                  <a:srgbClr val="000000"/>
                </a:solidFill>
                <a:latin typeface="+mn-lt"/>
              </a:rPr>
            </a:br>
            <a:r>
              <a:rPr lang="en-US" sz="1600" dirty="0">
                <a:solidFill>
                  <a:srgbClr val="000000"/>
                </a:solidFill>
                <a:latin typeface="+mn-lt"/>
              </a:rPr>
              <a:t>Dr. S. Roth (MPI-Stuttgart)</a:t>
            </a:r>
            <a:br>
              <a:rPr lang="en-US" sz="1600" dirty="0">
                <a:solidFill>
                  <a:srgbClr val="000000"/>
                </a:solidFill>
                <a:latin typeface="+mn-lt"/>
              </a:rPr>
            </a:br>
            <a:r>
              <a:rPr lang="en-US" sz="1600" dirty="0">
                <a:solidFill>
                  <a:srgbClr val="000000"/>
                </a:solidFill>
                <a:latin typeface="+mn-lt"/>
              </a:rPr>
              <a:t>Dr. W. </a:t>
            </a:r>
            <a:r>
              <a:rPr lang="en-US" sz="1600" dirty="0" err="1">
                <a:solidFill>
                  <a:srgbClr val="000000"/>
                </a:solidFill>
                <a:latin typeface="+mn-lt"/>
              </a:rPr>
              <a:t>Blau</a:t>
            </a:r>
            <a:r>
              <a:rPr lang="en-US" sz="1600" dirty="0">
                <a:solidFill>
                  <a:srgbClr val="000000"/>
                </a:solidFill>
                <a:latin typeface="+mn-lt"/>
              </a:rPr>
              <a:t> (Trinity College)</a:t>
            </a:r>
            <a:br>
              <a:rPr lang="en-US" sz="1600" dirty="0">
                <a:solidFill>
                  <a:srgbClr val="000000"/>
                </a:solidFill>
                <a:latin typeface="+mn-lt"/>
              </a:rPr>
            </a:br>
            <a:r>
              <a:rPr lang="en-US" sz="1600" dirty="0">
                <a:solidFill>
                  <a:srgbClr val="000000"/>
                </a:solidFill>
                <a:latin typeface="+mn-lt"/>
              </a:rPr>
              <a:t>Dr. A. Rubio (San Sebastian)</a:t>
            </a:r>
            <a:br>
              <a:rPr lang="en-US" sz="1600" dirty="0">
                <a:solidFill>
                  <a:srgbClr val="000000"/>
                </a:solidFill>
                <a:latin typeface="+mn-lt"/>
              </a:rPr>
            </a:br>
            <a:r>
              <a:rPr lang="en-US" sz="1600" dirty="0">
                <a:solidFill>
                  <a:srgbClr val="000000"/>
                </a:solidFill>
                <a:latin typeface="+mn-lt"/>
              </a:rPr>
              <a:t>Dr. G. Wallace (Wollongong)</a:t>
            </a:r>
          </a:p>
        </p:txBody>
      </p:sp>
      <p:sp>
        <p:nvSpPr>
          <p:cNvPr id="13" name="TextBox 1"/>
          <p:cNvSpPr txBox="1">
            <a:spLocks noChangeArrowheads="1"/>
          </p:cNvSpPr>
          <p:nvPr/>
        </p:nvSpPr>
        <p:spPr bwMode="auto">
          <a:xfrm>
            <a:off x="228600" y="304800"/>
            <a:ext cx="1825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Organization</a:t>
            </a:r>
          </a:p>
        </p:txBody>
      </p:sp>
      <p:pic>
        <p:nvPicPr>
          <p:cNvPr id="2" name="Picture 1"/>
          <p:cNvPicPr>
            <a:picLocks noChangeAspect="1"/>
          </p:cNvPicPr>
          <p:nvPr/>
        </p:nvPicPr>
        <p:blipFill>
          <a:blip r:embed="rId3"/>
          <a:stretch>
            <a:fillRect/>
          </a:stretch>
        </p:blipFill>
        <p:spPr>
          <a:xfrm rot="21002174">
            <a:off x="3950608" y="3313534"/>
            <a:ext cx="1460500" cy="17526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Picture 2"/>
          <p:cNvPicPr>
            <a:picLocks noChangeAspect="1"/>
          </p:cNvPicPr>
          <p:nvPr/>
        </p:nvPicPr>
        <p:blipFill>
          <a:blip r:embed="rId4"/>
          <a:stretch>
            <a:fillRect/>
          </a:stretch>
        </p:blipFill>
        <p:spPr>
          <a:xfrm rot="281073">
            <a:off x="5436779" y="3599909"/>
            <a:ext cx="2426315" cy="2616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TextBox 3"/>
          <p:cNvSpPr txBox="1"/>
          <p:nvPr/>
        </p:nvSpPr>
        <p:spPr>
          <a:xfrm>
            <a:off x="457200" y="5791200"/>
            <a:ext cx="3886200" cy="646331"/>
          </a:xfrm>
          <a:prstGeom prst="rect">
            <a:avLst/>
          </a:prstGeom>
          <a:noFill/>
        </p:spPr>
        <p:txBody>
          <a:bodyPr wrap="square" rtlCol="0">
            <a:spAutoFit/>
          </a:bodyPr>
          <a:lstStyle/>
          <a:p>
            <a:r>
              <a:rPr lang="en-US" dirty="0" smtClean="0"/>
              <a:t>A representative from the EAB will be visiting June 20 through June 23</a:t>
            </a:r>
            <a:endParaRPr lang="en-US"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Box 1"/>
          <p:cNvSpPr txBox="1">
            <a:spLocks noChangeArrowheads="1"/>
          </p:cNvSpPr>
          <p:nvPr/>
        </p:nvSpPr>
        <p:spPr bwMode="auto">
          <a:xfrm>
            <a:off x="228600" y="304800"/>
            <a:ext cx="25955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Mission Statement</a:t>
            </a:r>
          </a:p>
        </p:txBody>
      </p:sp>
      <p:sp>
        <p:nvSpPr>
          <p:cNvPr id="4098" name="TextBox 2"/>
          <p:cNvSpPr txBox="1">
            <a:spLocks noChangeArrowheads="1"/>
          </p:cNvSpPr>
          <p:nvPr/>
        </p:nvSpPr>
        <p:spPr bwMode="auto">
          <a:xfrm>
            <a:off x="2667000" y="1447800"/>
            <a:ext cx="5105400" cy="4708525"/>
          </a:xfrm>
          <a:prstGeom prst="rect">
            <a:avLst/>
          </a:prstGeom>
          <a:noFill/>
          <a:ln>
            <a:noFill/>
          </a:ln>
        </p:spPr>
        <p:txBody>
          <a:bodyPr>
            <a:spAutoFit/>
          </a:bodyPr>
          <a:lstStyle>
            <a:lvl1pPr marL="400050" indent="-4000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Tx/>
              <a:buAutoNum type="romanUcPeriod"/>
              <a:defRPr/>
            </a:pPr>
            <a:r>
              <a:rPr lang="en-US" sz="2000" dirty="0" smtClean="0">
                <a:solidFill>
                  <a:srgbClr val="000000"/>
                </a:solidFill>
                <a:latin typeface="+mn-lt"/>
              </a:rPr>
              <a:t>Establish a world class program in advanced materials research</a:t>
            </a:r>
          </a:p>
          <a:p>
            <a:pPr eaLnBrk="1" hangingPunct="1">
              <a:buFontTx/>
              <a:buAutoNum type="romanUcPeriod"/>
              <a:defRPr/>
            </a:pPr>
            <a:endParaRPr lang="en-US" sz="2000" i="1" dirty="0" smtClean="0">
              <a:solidFill>
                <a:srgbClr val="000000"/>
              </a:solidFill>
              <a:latin typeface="+mn-lt"/>
            </a:endParaRPr>
          </a:p>
          <a:p>
            <a:pPr eaLnBrk="1" hangingPunct="1">
              <a:buFontTx/>
              <a:buAutoNum type="romanUcPeriod"/>
              <a:defRPr/>
            </a:pPr>
            <a:r>
              <a:rPr lang="en-US" sz="2000" dirty="0" smtClean="0">
                <a:solidFill>
                  <a:srgbClr val="000000"/>
                </a:solidFill>
                <a:latin typeface="+mn-lt"/>
              </a:rPr>
              <a:t>Enhance educational opportunities for WFU undergraduate and graduate students</a:t>
            </a:r>
          </a:p>
          <a:p>
            <a:pPr eaLnBrk="1" hangingPunct="1">
              <a:buFontTx/>
              <a:buAutoNum type="romanUcPeriod"/>
              <a:defRPr/>
            </a:pPr>
            <a:endParaRPr lang="en-US" sz="2000" i="1" dirty="0" smtClean="0">
              <a:solidFill>
                <a:srgbClr val="000000"/>
              </a:solidFill>
              <a:latin typeface="+mn-lt"/>
            </a:endParaRPr>
          </a:p>
          <a:p>
            <a:pPr eaLnBrk="1" hangingPunct="1">
              <a:buFontTx/>
              <a:buAutoNum type="romanUcPeriod"/>
              <a:defRPr/>
            </a:pPr>
            <a:r>
              <a:rPr lang="en-US" sz="2000" dirty="0" smtClean="0">
                <a:solidFill>
                  <a:srgbClr val="000000"/>
                </a:solidFill>
                <a:latin typeface="+mn-lt"/>
              </a:rPr>
              <a:t>Provide a gateway for WFU communities into </a:t>
            </a:r>
            <a:r>
              <a:rPr lang="en-US" sz="2000" dirty="0" err="1" smtClean="0">
                <a:solidFill>
                  <a:srgbClr val="000000"/>
                </a:solidFill>
                <a:latin typeface="+mn-lt"/>
              </a:rPr>
              <a:t>nanomaterials</a:t>
            </a:r>
            <a:r>
              <a:rPr lang="en-US" sz="2000" dirty="0" smtClean="0">
                <a:solidFill>
                  <a:srgbClr val="000000"/>
                </a:solidFill>
                <a:latin typeface="+mn-lt"/>
              </a:rPr>
              <a:t> and </a:t>
            </a:r>
            <a:r>
              <a:rPr lang="en-US" sz="2000" dirty="0" err="1" smtClean="0">
                <a:solidFill>
                  <a:srgbClr val="000000"/>
                </a:solidFill>
                <a:latin typeface="+mn-lt"/>
              </a:rPr>
              <a:t>nanosciences</a:t>
            </a:r>
            <a:r>
              <a:rPr lang="en-US" sz="2000" dirty="0" smtClean="0">
                <a:solidFill>
                  <a:srgbClr val="000000"/>
                </a:solidFill>
                <a:latin typeface="+mn-lt"/>
              </a:rPr>
              <a:t> research </a:t>
            </a:r>
            <a:r>
              <a:rPr lang="en-US" sz="2000" i="1" dirty="0" smtClean="0">
                <a:solidFill>
                  <a:srgbClr val="000000"/>
                </a:solidFill>
                <a:latin typeface="+mn-lt"/>
              </a:rPr>
              <a:t>(infrastructure enhancements)</a:t>
            </a:r>
          </a:p>
          <a:p>
            <a:pPr eaLnBrk="1" hangingPunct="1">
              <a:buFontTx/>
              <a:buAutoNum type="romanUcPeriod"/>
              <a:defRPr/>
            </a:pPr>
            <a:endParaRPr lang="en-US" sz="2000" i="1" dirty="0" smtClean="0">
              <a:solidFill>
                <a:srgbClr val="000000"/>
              </a:solidFill>
              <a:latin typeface="+mn-lt"/>
            </a:endParaRPr>
          </a:p>
          <a:p>
            <a:pPr eaLnBrk="1" hangingPunct="1">
              <a:buFontTx/>
              <a:buAutoNum type="romanUcPeriod"/>
              <a:defRPr/>
            </a:pPr>
            <a:r>
              <a:rPr lang="en-US" sz="2000" dirty="0" smtClean="0">
                <a:solidFill>
                  <a:srgbClr val="000000"/>
                </a:solidFill>
                <a:latin typeface="+mn-lt"/>
              </a:rPr>
              <a:t>Develop economic opportunities for WFU through commercialization efforts of Nanotech Innovations</a:t>
            </a:r>
          </a:p>
          <a:p>
            <a:pPr marL="0" indent="0" eaLnBrk="1" hangingPunct="1">
              <a:defRPr/>
            </a:pPr>
            <a:endParaRPr lang="en-US" sz="2000" dirty="0" smtClean="0">
              <a:solidFill>
                <a:srgbClr val="000000"/>
              </a:solidFill>
              <a:latin typeface="+mn-lt"/>
            </a:endParaRPr>
          </a:p>
          <a:p>
            <a:pPr eaLnBrk="1" hangingPunct="1">
              <a:buFontTx/>
              <a:buAutoNum type="romanUcPeriod"/>
              <a:defRPr/>
            </a:pPr>
            <a:r>
              <a:rPr lang="en-US" sz="2000" dirty="0" smtClean="0">
                <a:solidFill>
                  <a:srgbClr val="000000"/>
                </a:solidFill>
                <a:latin typeface="+mn-lt"/>
              </a:rPr>
              <a:t>Engage the broader community</a:t>
            </a:r>
            <a:endParaRPr lang="en-US" sz="2000" dirty="0" smtClean="0">
              <a:latin typeface="+mn-lt"/>
            </a:endParaRPr>
          </a:p>
        </p:txBody>
      </p:sp>
      <p:sp>
        <p:nvSpPr>
          <p:cNvPr id="16387" name="TextBox 1"/>
          <p:cNvSpPr txBox="1">
            <a:spLocks noChangeArrowheads="1"/>
          </p:cNvSpPr>
          <p:nvPr/>
        </p:nvSpPr>
        <p:spPr bwMode="auto">
          <a:xfrm>
            <a:off x="685800" y="2438400"/>
            <a:ext cx="147955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rPr>
              <a:t>Research</a:t>
            </a:r>
          </a:p>
          <a:p>
            <a:pPr eaLnBrk="1" hangingPunct="1"/>
            <a:endParaRPr lang="en-US" sz="1800" b="1">
              <a:solidFill>
                <a:srgbClr val="FF0000"/>
              </a:solidFill>
            </a:endParaRPr>
          </a:p>
          <a:p>
            <a:pPr eaLnBrk="1" hangingPunct="1"/>
            <a:r>
              <a:rPr lang="en-US" sz="1800" b="1">
                <a:solidFill>
                  <a:srgbClr val="FF0000"/>
                </a:solidFill>
              </a:rPr>
              <a:t>Education</a:t>
            </a:r>
          </a:p>
          <a:p>
            <a:pPr eaLnBrk="1" hangingPunct="1"/>
            <a:endParaRPr lang="en-US" sz="1800" b="1">
              <a:solidFill>
                <a:srgbClr val="FF0000"/>
              </a:solidFill>
            </a:endParaRPr>
          </a:p>
          <a:p>
            <a:pPr eaLnBrk="1" hangingPunct="1"/>
            <a:r>
              <a:rPr lang="en-US" sz="1800" b="1">
                <a:solidFill>
                  <a:srgbClr val="FF0000"/>
                </a:solidFill>
              </a:rPr>
              <a:t>Capabilities</a:t>
            </a:r>
          </a:p>
          <a:p>
            <a:pPr eaLnBrk="1" hangingPunct="1"/>
            <a:endParaRPr lang="en-US" sz="1800" b="1">
              <a:solidFill>
                <a:srgbClr val="FF0000"/>
              </a:solidFill>
            </a:endParaRPr>
          </a:p>
          <a:p>
            <a:pPr eaLnBrk="1" hangingPunct="1"/>
            <a:r>
              <a:rPr lang="en-US" sz="1800" b="1">
                <a:solidFill>
                  <a:srgbClr val="FF0000"/>
                </a:solidFill>
              </a:rPr>
              <a:t>Benefits</a:t>
            </a:r>
          </a:p>
          <a:p>
            <a:pPr eaLnBrk="1" hangingPunct="1"/>
            <a:endParaRPr lang="en-US" sz="1800" b="1">
              <a:solidFill>
                <a:srgbClr val="FF0000"/>
              </a:solidFill>
            </a:endParaRPr>
          </a:p>
          <a:p>
            <a:pPr eaLnBrk="1" hangingPunct="1"/>
            <a:r>
              <a:rPr lang="en-US" sz="1800" b="1">
                <a:solidFill>
                  <a:srgbClr val="FF0000"/>
                </a:solidFill>
              </a:rPr>
              <a:t>Outreach</a:t>
            </a:r>
          </a:p>
        </p:txBody>
      </p:sp>
      <p:cxnSp>
        <p:nvCxnSpPr>
          <p:cNvPr id="4" name="Straight Connector 3"/>
          <p:cNvCxnSpPr/>
          <p:nvPr/>
        </p:nvCxnSpPr>
        <p:spPr>
          <a:xfrm>
            <a:off x="2209800" y="2133600"/>
            <a:ext cx="0" cy="3200400"/>
          </a:xfrm>
          <a:prstGeom prst="line">
            <a:avLst/>
          </a:prstGeom>
          <a:ln>
            <a:solidFill>
              <a:srgbClr val="4A452A"/>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A757A0E-7A6B-4641-B206-9304B83A0E47}" type="slidenum">
              <a:rPr lang="en-US" sz="1200">
                <a:solidFill>
                  <a:srgbClr val="6E4113"/>
                </a:solidFill>
              </a:rPr>
              <a:pPr eaLnBrk="1" hangingPunct="1"/>
              <a:t>4</a:t>
            </a:fld>
            <a:endParaRPr lang="en-US" sz="1200">
              <a:solidFill>
                <a:srgbClr val="6E4113"/>
              </a:solidFill>
            </a:endParaRPr>
          </a:p>
        </p:txBody>
      </p:sp>
      <p:sp>
        <p:nvSpPr>
          <p:cNvPr id="12" name="TextBox 1"/>
          <p:cNvSpPr txBox="1">
            <a:spLocks noChangeArrowheads="1"/>
          </p:cNvSpPr>
          <p:nvPr/>
        </p:nvSpPr>
        <p:spPr bwMode="auto">
          <a:xfrm>
            <a:off x="228600" y="304800"/>
            <a:ext cx="24669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Metrics: Research</a:t>
            </a:r>
          </a:p>
        </p:txBody>
      </p:sp>
      <p:pic>
        <p:nvPicPr>
          <p:cNvPr id="2" name="Picture 1" descr="120222092916-lar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98573">
            <a:off x="3590377" y="437607"/>
            <a:ext cx="3153399" cy="21009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7412" name="TextBox 2"/>
          <p:cNvSpPr txBox="1">
            <a:spLocks noChangeArrowheads="1"/>
          </p:cNvSpPr>
          <p:nvPr/>
        </p:nvSpPr>
        <p:spPr bwMode="auto">
          <a:xfrm>
            <a:off x="228600" y="5967413"/>
            <a:ext cx="80010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dirty="0">
                <a:solidFill>
                  <a:srgbClr val="FF0000"/>
                </a:solidFill>
              </a:rPr>
              <a:t>*</a:t>
            </a:r>
            <a:r>
              <a:rPr lang="en-US" sz="1400" dirty="0"/>
              <a:t>All affiliate members are actively involved in collaborative work within the Center.  Some collaborations do not use Nanotech facilities.  We track only publications that specifically identify the Center for funding or support.</a:t>
            </a:r>
          </a:p>
        </p:txBody>
      </p:sp>
      <p:sp>
        <p:nvSpPr>
          <p:cNvPr id="4" name="TextBox 3"/>
          <p:cNvSpPr txBox="1"/>
          <p:nvPr/>
        </p:nvSpPr>
        <p:spPr>
          <a:xfrm>
            <a:off x="228600" y="1066800"/>
            <a:ext cx="7543800" cy="5016500"/>
          </a:xfrm>
          <a:prstGeom prst="rect">
            <a:avLst/>
          </a:prstGeom>
          <a:noFill/>
        </p:spPr>
        <p:txBody>
          <a:bodyPr wrap="none">
            <a:spAutoFit/>
          </a:bodyPr>
          <a:lstStyle/>
          <a:p>
            <a:pPr>
              <a:defRPr/>
            </a:pPr>
            <a:r>
              <a:rPr lang="en-US" sz="1600" b="1" i="1" dirty="0">
                <a:latin typeface="+mn-lt"/>
              </a:rPr>
              <a:t>2011 – 2012 publication record</a:t>
            </a:r>
            <a:r>
              <a:rPr lang="en-US" sz="1600" b="1" i="1" dirty="0">
                <a:solidFill>
                  <a:srgbClr val="FF0000"/>
                </a:solidFill>
                <a:latin typeface="+mn-lt"/>
              </a:rPr>
              <a:t>*</a:t>
            </a:r>
            <a:endParaRPr lang="en-US" sz="1600" b="1" i="1" dirty="0">
              <a:latin typeface="+mn-lt"/>
            </a:endParaRPr>
          </a:p>
          <a:p>
            <a:pPr>
              <a:defRPr/>
            </a:pPr>
            <a:endParaRPr lang="en-US" sz="1600" dirty="0">
              <a:latin typeface="+mn-lt"/>
            </a:endParaRPr>
          </a:p>
          <a:p>
            <a:pPr>
              <a:defRPr/>
            </a:pPr>
            <a:r>
              <a:rPr lang="en-US" sz="1600" b="1" dirty="0" smtClean="0">
                <a:latin typeface="+mn-lt"/>
              </a:rPr>
              <a:t>21 </a:t>
            </a:r>
            <a:r>
              <a:rPr lang="en-US" sz="1600" b="1" dirty="0">
                <a:latin typeface="+mn-lt"/>
              </a:rPr>
              <a:t>publications </a:t>
            </a:r>
            <a:r>
              <a:rPr lang="en-US" sz="1600" dirty="0">
                <a:latin typeface="+mn-lt"/>
              </a:rPr>
              <a:t>that list Nanotech</a:t>
            </a:r>
          </a:p>
          <a:p>
            <a:pPr>
              <a:defRPr/>
            </a:pPr>
            <a:endParaRPr lang="en-US" sz="1600" dirty="0">
              <a:latin typeface="+mn-lt"/>
            </a:endParaRPr>
          </a:p>
          <a:p>
            <a:pPr marL="285750" indent="-285750">
              <a:buFont typeface="Arial"/>
              <a:buChar char="•"/>
              <a:defRPr/>
            </a:pPr>
            <a:r>
              <a:rPr lang="en-US" sz="1600" dirty="0">
                <a:latin typeface="+mn-lt"/>
              </a:rPr>
              <a:t>4 biomedical</a:t>
            </a:r>
          </a:p>
          <a:p>
            <a:pPr marL="285750" indent="-285750">
              <a:buFont typeface="Arial"/>
              <a:buChar char="•"/>
              <a:defRPr/>
            </a:pPr>
            <a:r>
              <a:rPr lang="en-US" sz="1600" dirty="0" smtClean="0">
                <a:latin typeface="+mn-lt"/>
              </a:rPr>
              <a:t>5 </a:t>
            </a:r>
            <a:r>
              <a:rPr lang="en-US" sz="1600" dirty="0">
                <a:latin typeface="+mn-lt"/>
              </a:rPr>
              <a:t>organic electronics</a:t>
            </a:r>
          </a:p>
          <a:p>
            <a:pPr marL="285750" indent="-285750">
              <a:buFont typeface="Arial"/>
              <a:buChar char="•"/>
              <a:defRPr/>
            </a:pPr>
            <a:r>
              <a:rPr lang="en-US" sz="1600" dirty="0" smtClean="0">
                <a:latin typeface="+mn-lt"/>
              </a:rPr>
              <a:t>3 </a:t>
            </a:r>
            <a:r>
              <a:rPr lang="en-US" sz="1600" dirty="0">
                <a:latin typeface="+mn-lt"/>
              </a:rPr>
              <a:t>inorganic devices</a:t>
            </a:r>
          </a:p>
          <a:p>
            <a:pPr marL="285750" indent="-285750">
              <a:buFont typeface="Arial"/>
              <a:buChar char="•"/>
              <a:defRPr/>
            </a:pPr>
            <a:r>
              <a:rPr lang="en-US" sz="1600" dirty="0">
                <a:latin typeface="+mn-lt"/>
              </a:rPr>
              <a:t>9 organic solar</a:t>
            </a:r>
          </a:p>
          <a:p>
            <a:pPr>
              <a:defRPr/>
            </a:pPr>
            <a:endParaRPr lang="en-US" sz="1600" dirty="0">
              <a:latin typeface="+mn-lt"/>
            </a:endParaRPr>
          </a:p>
          <a:p>
            <a:pPr>
              <a:defRPr/>
            </a:pPr>
            <a:r>
              <a:rPr lang="en-US" sz="1600" b="1" dirty="0">
                <a:latin typeface="+mn-lt"/>
              </a:rPr>
              <a:t>1 cover article </a:t>
            </a:r>
            <a:r>
              <a:rPr lang="en-US" sz="1600" dirty="0">
                <a:latin typeface="+mn-lt"/>
              </a:rPr>
              <a:t>featuring our work</a:t>
            </a:r>
          </a:p>
          <a:p>
            <a:pPr>
              <a:defRPr/>
            </a:pPr>
            <a:r>
              <a:rPr lang="en-US" sz="1600" b="1" dirty="0">
                <a:latin typeface="+mn-lt"/>
              </a:rPr>
              <a:t>2 news releases </a:t>
            </a:r>
            <a:r>
              <a:rPr lang="en-US" sz="1600" dirty="0">
                <a:latin typeface="+mn-lt"/>
              </a:rPr>
              <a:t>(featured in NY Times, Daily Mail (UK), Science Daily, </a:t>
            </a:r>
            <a:r>
              <a:rPr lang="en-US" sz="1600" dirty="0" err="1">
                <a:latin typeface="+mn-lt"/>
              </a:rPr>
              <a:t>Gizmodo</a:t>
            </a:r>
            <a:r>
              <a:rPr lang="en-US" sz="1600" dirty="0">
                <a:latin typeface="+mn-lt"/>
              </a:rPr>
              <a:t>, etc.)</a:t>
            </a:r>
          </a:p>
          <a:p>
            <a:pPr>
              <a:defRPr/>
            </a:pPr>
            <a:endParaRPr lang="en-US" sz="1600" dirty="0">
              <a:latin typeface="+mn-lt"/>
            </a:endParaRPr>
          </a:p>
          <a:p>
            <a:pPr>
              <a:defRPr/>
            </a:pPr>
            <a:r>
              <a:rPr lang="en-US" sz="1600" dirty="0">
                <a:latin typeface="+mn-lt"/>
              </a:rPr>
              <a:t>Nanotech was founded in 2004.  </a:t>
            </a:r>
            <a:r>
              <a:rPr lang="en-US" sz="1600" dirty="0" smtClean="0">
                <a:latin typeface="+mn-lt"/>
              </a:rPr>
              <a:t>In the </a:t>
            </a:r>
            <a:r>
              <a:rPr lang="en-US" sz="1600" dirty="0" smtClean="0">
                <a:latin typeface="+mn-lt"/>
              </a:rPr>
              <a:t>time NANOTECH has been at Wake:</a:t>
            </a:r>
            <a:endParaRPr lang="en-US" sz="1600" dirty="0">
              <a:latin typeface="+mn-lt"/>
            </a:endParaRPr>
          </a:p>
          <a:p>
            <a:pPr>
              <a:defRPr/>
            </a:pPr>
            <a:endParaRPr lang="en-US" sz="1600" dirty="0">
              <a:latin typeface="+mn-lt"/>
            </a:endParaRPr>
          </a:p>
          <a:p>
            <a:pPr marL="285750" indent="-285750">
              <a:buFont typeface="Arial"/>
              <a:buChar char="•"/>
              <a:defRPr/>
            </a:pPr>
            <a:r>
              <a:rPr lang="en-US" sz="1600" dirty="0">
                <a:latin typeface="+mn-lt"/>
              </a:rPr>
              <a:t>We have authored ~91 indexed publications (over 100 with popular articles counted)</a:t>
            </a:r>
          </a:p>
          <a:p>
            <a:pPr marL="285750" indent="-285750">
              <a:buFont typeface="Arial"/>
              <a:buChar char="•"/>
              <a:defRPr/>
            </a:pPr>
            <a:r>
              <a:rPr lang="en-US" sz="1600" dirty="0">
                <a:latin typeface="+mn-lt"/>
              </a:rPr>
              <a:t>We have been cited 2400 times (average </a:t>
            </a:r>
            <a:r>
              <a:rPr lang="en-US" sz="1600" dirty="0" smtClean="0">
                <a:latin typeface="+mn-lt"/>
              </a:rPr>
              <a:t>&gt; 24 </a:t>
            </a:r>
            <a:r>
              <a:rPr lang="en-US" sz="1600" dirty="0">
                <a:latin typeface="+mn-lt"/>
              </a:rPr>
              <a:t>citations per paper)</a:t>
            </a:r>
          </a:p>
          <a:p>
            <a:pPr marL="285750" indent="-285750">
              <a:buFont typeface="Arial"/>
              <a:buChar char="•"/>
              <a:defRPr/>
            </a:pPr>
            <a:r>
              <a:rPr lang="en-US" sz="1600" dirty="0">
                <a:latin typeface="+mn-lt"/>
              </a:rPr>
              <a:t>We have achieved an h-index of 22 (counting only papers from 2004 -)</a:t>
            </a:r>
          </a:p>
          <a:p>
            <a:pPr marL="285750" indent="-285750">
              <a:buFont typeface="Arial"/>
              <a:buChar char="•"/>
              <a:defRPr/>
            </a:pPr>
            <a:r>
              <a:rPr lang="en-US" sz="1600" dirty="0">
                <a:latin typeface="+mn-lt"/>
              </a:rPr>
              <a:t>Achieved 3 cover articles.</a:t>
            </a:r>
          </a:p>
          <a:p>
            <a:pPr>
              <a:defRPr/>
            </a:pPr>
            <a:endParaRPr lang="en-US" sz="1600" dirty="0">
              <a:latin typeface="+mn-lt"/>
            </a:endParaRPr>
          </a:p>
          <a:p>
            <a:pPr>
              <a:defRPr/>
            </a:pPr>
            <a:endParaRPr lang="en-US" sz="1600" dirty="0">
              <a:latin typeface="+mn-lt"/>
            </a:endParaRPr>
          </a:p>
        </p:txBody>
      </p:sp>
      <p:pic>
        <p:nvPicPr>
          <p:cNvPr id="5" name="Picture 4" descr="MARC-32_15-Front-Cover.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000" y="1066800"/>
            <a:ext cx="1752600" cy="23594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00F9A783-6FC7-9443-BCB0-22E809DD800E}" type="slidenum">
              <a:rPr lang="en-US" smtClean="0"/>
              <a:pPr>
                <a:defRPr/>
              </a:pPr>
              <a:t>5</a:t>
            </a:fld>
            <a:endParaRPr lang="en-US" dirty="0"/>
          </a:p>
        </p:txBody>
      </p:sp>
      <p:sp>
        <p:nvSpPr>
          <p:cNvPr id="3" name="TextBox 1"/>
          <p:cNvSpPr txBox="1">
            <a:spLocks noChangeArrowheads="1"/>
          </p:cNvSpPr>
          <p:nvPr/>
        </p:nvSpPr>
        <p:spPr bwMode="auto">
          <a:xfrm>
            <a:off x="228600" y="304800"/>
            <a:ext cx="24669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Metrics: Research</a:t>
            </a:r>
          </a:p>
        </p:txBody>
      </p:sp>
      <p:sp>
        <p:nvSpPr>
          <p:cNvPr id="4" name="TextBox 3"/>
          <p:cNvSpPr txBox="1"/>
          <p:nvPr/>
        </p:nvSpPr>
        <p:spPr>
          <a:xfrm>
            <a:off x="228600" y="838200"/>
            <a:ext cx="8327933" cy="5940089"/>
          </a:xfrm>
          <a:prstGeom prst="rect">
            <a:avLst/>
          </a:prstGeom>
          <a:noFill/>
        </p:spPr>
        <p:txBody>
          <a:bodyPr wrap="none">
            <a:spAutoFit/>
          </a:bodyPr>
          <a:lstStyle/>
          <a:p>
            <a:pPr>
              <a:defRPr/>
            </a:pPr>
            <a:r>
              <a:rPr lang="en-US" b="1" i="1" dirty="0">
                <a:latin typeface="+mn-lt"/>
              </a:rPr>
              <a:t>Other Measures of Impact</a:t>
            </a:r>
            <a:r>
              <a:rPr lang="en-US" b="1" i="1" dirty="0">
                <a:solidFill>
                  <a:srgbClr val="FF0000"/>
                </a:solidFill>
                <a:latin typeface="+mn-lt"/>
              </a:rPr>
              <a:t>*</a:t>
            </a:r>
            <a:endParaRPr lang="en-US" b="1" i="1" dirty="0">
              <a:latin typeface="+mn-lt"/>
            </a:endParaRPr>
          </a:p>
          <a:p>
            <a:pPr>
              <a:defRPr/>
            </a:pPr>
            <a:endParaRPr lang="en-US" dirty="0">
              <a:latin typeface="+mn-lt"/>
            </a:endParaRPr>
          </a:p>
          <a:p>
            <a:pPr>
              <a:defRPr/>
            </a:pPr>
            <a:r>
              <a:rPr lang="en-US" dirty="0">
                <a:latin typeface="+mn-lt"/>
              </a:rPr>
              <a:t>In the 2011 – 2012 academic year Nanotech scientists have:</a:t>
            </a:r>
          </a:p>
          <a:p>
            <a:pPr>
              <a:defRPr/>
            </a:pPr>
            <a:endParaRPr lang="en-US" dirty="0">
              <a:latin typeface="+mn-lt"/>
            </a:endParaRPr>
          </a:p>
          <a:p>
            <a:pPr marL="285750" indent="-285750">
              <a:buFont typeface="Arial"/>
              <a:buChar char="•"/>
              <a:defRPr/>
            </a:pPr>
            <a:r>
              <a:rPr lang="en-US" sz="1600" dirty="0">
                <a:latin typeface="+mn-lt"/>
              </a:rPr>
              <a:t>Welcomed 3 international guest scientists</a:t>
            </a:r>
          </a:p>
          <a:p>
            <a:pPr marL="285750" indent="-285750">
              <a:buFont typeface="Arial"/>
              <a:buChar char="•"/>
              <a:defRPr/>
            </a:pPr>
            <a:endParaRPr lang="en-US" sz="1600" dirty="0">
              <a:latin typeface="+mn-lt"/>
            </a:endParaRPr>
          </a:p>
          <a:p>
            <a:pPr marL="285750" indent="-285750">
              <a:buFont typeface="Arial"/>
              <a:buChar char="•"/>
              <a:defRPr/>
            </a:pPr>
            <a:r>
              <a:rPr lang="en-US" sz="1600" dirty="0">
                <a:latin typeface="+mn-lt"/>
              </a:rPr>
              <a:t>Sent </a:t>
            </a:r>
            <a:r>
              <a:rPr lang="en-US" sz="1600" dirty="0" smtClean="0">
                <a:latin typeface="+mn-lt"/>
              </a:rPr>
              <a:t>4 PhD</a:t>
            </a:r>
            <a:r>
              <a:rPr lang="en-US" sz="1600" dirty="0">
                <a:latin typeface="+mn-lt"/>
              </a:rPr>
              <a:t>. students to be guest scientists in labs across the world</a:t>
            </a:r>
          </a:p>
          <a:p>
            <a:pPr marL="285750" indent="-285750">
              <a:buFont typeface="Arial"/>
              <a:buChar char="•"/>
              <a:defRPr/>
            </a:pPr>
            <a:endParaRPr lang="en-US" sz="1600" dirty="0">
              <a:latin typeface="+mn-lt"/>
            </a:endParaRPr>
          </a:p>
          <a:p>
            <a:pPr marL="285750" indent="-285750">
              <a:buFont typeface="Arial"/>
              <a:buChar char="•"/>
              <a:defRPr/>
            </a:pPr>
            <a:r>
              <a:rPr lang="en-US" sz="1600" dirty="0">
                <a:latin typeface="+mn-lt"/>
              </a:rPr>
              <a:t>Delivered 5 invited talks at international level forums</a:t>
            </a:r>
          </a:p>
          <a:p>
            <a:pPr marL="285750" indent="-285750">
              <a:buFont typeface="Arial"/>
              <a:buChar char="•"/>
              <a:defRPr/>
            </a:pPr>
            <a:endParaRPr lang="en-US" sz="1600" dirty="0">
              <a:latin typeface="+mn-lt"/>
            </a:endParaRPr>
          </a:p>
          <a:p>
            <a:pPr marL="285750" indent="-285750">
              <a:buFont typeface="Arial"/>
              <a:buChar char="•"/>
              <a:defRPr/>
            </a:pPr>
            <a:r>
              <a:rPr lang="en-US" sz="1600" dirty="0">
                <a:latin typeface="+mn-lt"/>
              </a:rPr>
              <a:t>Sponsored </a:t>
            </a:r>
            <a:r>
              <a:rPr lang="en-US" sz="1600" dirty="0" smtClean="0">
                <a:latin typeface="+mn-lt"/>
              </a:rPr>
              <a:t>12 </a:t>
            </a:r>
            <a:r>
              <a:rPr lang="en-US" sz="1600" dirty="0">
                <a:latin typeface="+mn-lt"/>
              </a:rPr>
              <a:t>student presentations at MRS (spring and fall</a:t>
            </a:r>
            <a:r>
              <a:rPr lang="en-US" sz="1600" dirty="0" smtClean="0">
                <a:latin typeface="+mn-lt"/>
              </a:rPr>
              <a:t>)</a:t>
            </a:r>
            <a:r>
              <a:rPr lang="en-US" sz="1600" dirty="0" smtClean="0">
                <a:latin typeface="+mn-lt"/>
              </a:rPr>
              <a:t>: </a:t>
            </a:r>
            <a:r>
              <a:rPr lang="en-US" sz="1600" i="1" dirty="0" smtClean="0">
                <a:latin typeface="+mn-lt"/>
              </a:rPr>
              <a:t>Better than Vander. Emory, Dart</a:t>
            </a:r>
            <a:r>
              <a:rPr lang="en-US" sz="1600" dirty="0" smtClean="0">
                <a:latin typeface="+mn-lt"/>
              </a:rPr>
              <a:t>.</a:t>
            </a:r>
            <a:endParaRPr lang="en-US" sz="1600" dirty="0">
              <a:latin typeface="+mn-lt"/>
            </a:endParaRPr>
          </a:p>
          <a:p>
            <a:pPr marL="285750" indent="-285750">
              <a:buFont typeface="Arial"/>
              <a:buChar char="•"/>
              <a:defRPr/>
            </a:pPr>
            <a:endParaRPr lang="en-US" sz="1600" dirty="0">
              <a:latin typeface="+mn-lt"/>
            </a:endParaRPr>
          </a:p>
          <a:p>
            <a:pPr marL="285750" indent="-285750">
              <a:buFont typeface="Arial"/>
              <a:buChar char="•"/>
              <a:defRPr/>
            </a:pPr>
            <a:r>
              <a:rPr lang="en-US" sz="1600" dirty="0">
                <a:latin typeface="+mn-lt"/>
              </a:rPr>
              <a:t>Collaborated across 4 continents</a:t>
            </a:r>
          </a:p>
          <a:p>
            <a:pPr marL="285750" indent="-285750">
              <a:buFont typeface="Arial"/>
              <a:buChar char="•"/>
              <a:defRPr/>
            </a:pPr>
            <a:endParaRPr lang="en-US" sz="1600" dirty="0">
              <a:latin typeface="+mn-lt"/>
            </a:endParaRPr>
          </a:p>
          <a:p>
            <a:pPr marL="285750" indent="-285750">
              <a:buFont typeface="Arial"/>
              <a:buChar char="•"/>
              <a:defRPr/>
            </a:pPr>
            <a:r>
              <a:rPr lang="en-US" sz="1600" dirty="0">
                <a:latin typeface="+mn-lt"/>
              </a:rPr>
              <a:t>Given 2 radio interviews and 3 television interviews</a:t>
            </a:r>
          </a:p>
          <a:p>
            <a:pPr marL="285750" indent="-285750">
              <a:buFont typeface="Arial"/>
              <a:buChar char="•"/>
              <a:defRPr/>
            </a:pPr>
            <a:endParaRPr lang="en-US" sz="1600" dirty="0">
              <a:latin typeface="+mn-lt"/>
            </a:endParaRPr>
          </a:p>
          <a:p>
            <a:pPr marL="285750" indent="-285750">
              <a:buFont typeface="Arial"/>
              <a:buChar char="•"/>
              <a:defRPr/>
            </a:pPr>
            <a:r>
              <a:rPr lang="en-US" sz="1600" dirty="0">
                <a:latin typeface="+mn-lt"/>
              </a:rPr>
              <a:t>Won top innovator award for all of WFU (based on patent filings)</a:t>
            </a:r>
          </a:p>
          <a:p>
            <a:pPr marL="285750" indent="-285750">
              <a:buFont typeface="Arial"/>
              <a:buChar char="•"/>
              <a:defRPr/>
            </a:pPr>
            <a:endParaRPr lang="en-US" sz="1600" dirty="0">
              <a:latin typeface="+mn-lt"/>
            </a:endParaRPr>
          </a:p>
          <a:p>
            <a:pPr marL="285750" indent="-285750">
              <a:buFont typeface="Arial"/>
              <a:buChar char="•"/>
              <a:defRPr/>
            </a:pPr>
            <a:r>
              <a:rPr lang="en-US" sz="1600" dirty="0">
                <a:latin typeface="+mn-lt"/>
              </a:rPr>
              <a:t>Served on 4 funding review panels</a:t>
            </a:r>
          </a:p>
          <a:p>
            <a:pPr marL="285750" indent="-285750">
              <a:buFont typeface="Arial"/>
              <a:buChar char="•"/>
              <a:defRPr/>
            </a:pPr>
            <a:endParaRPr lang="en-US" sz="1600" dirty="0">
              <a:latin typeface="+mn-lt"/>
            </a:endParaRPr>
          </a:p>
          <a:p>
            <a:pPr marL="285750" indent="-285750">
              <a:buFont typeface="Arial"/>
              <a:buChar char="•"/>
              <a:defRPr/>
            </a:pPr>
            <a:r>
              <a:rPr lang="en-US" sz="1600" dirty="0">
                <a:latin typeface="+mn-lt"/>
              </a:rPr>
              <a:t>Hosted  a program review by an AFOSR program manager</a:t>
            </a:r>
          </a:p>
          <a:p>
            <a:pPr>
              <a:defRPr/>
            </a:pPr>
            <a:endParaRPr lang="en-US" dirty="0">
              <a:latin typeface="+mn-lt"/>
            </a:endParaRPr>
          </a:p>
          <a:p>
            <a:pPr>
              <a:defRPr/>
            </a:pPr>
            <a:r>
              <a:rPr lang="en-US" dirty="0">
                <a:solidFill>
                  <a:srgbClr val="FF0000"/>
                </a:solidFill>
                <a:latin typeface="+mn-lt"/>
              </a:rPr>
              <a:t>*Self reported by affiliates.</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7C0E5C1-AAED-8147-A89B-E669A501E26D}" type="slidenum">
              <a:rPr lang="en-US"/>
              <a:pPr>
                <a:defRPr/>
              </a:pPr>
              <a:t>6</a:t>
            </a:fld>
            <a:endParaRPr lang="en-US" dirty="0"/>
          </a:p>
        </p:txBody>
      </p:sp>
      <p:sp>
        <p:nvSpPr>
          <p:cNvPr id="4" name="TextBox 1"/>
          <p:cNvSpPr txBox="1">
            <a:spLocks noChangeArrowheads="1"/>
          </p:cNvSpPr>
          <p:nvPr/>
        </p:nvSpPr>
        <p:spPr bwMode="auto">
          <a:xfrm>
            <a:off x="228600" y="304800"/>
            <a:ext cx="2578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Metrics: Education</a:t>
            </a:r>
          </a:p>
        </p:txBody>
      </p:sp>
      <p:sp>
        <p:nvSpPr>
          <p:cNvPr id="3" name="TextBox 2"/>
          <p:cNvSpPr txBox="1"/>
          <p:nvPr/>
        </p:nvSpPr>
        <p:spPr>
          <a:xfrm>
            <a:off x="228600" y="762000"/>
            <a:ext cx="8153400" cy="5909311"/>
          </a:xfrm>
          <a:prstGeom prst="rect">
            <a:avLst/>
          </a:prstGeom>
          <a:noFill/>
        </p:spPr>
        <p:txBody>
          <a:bodyPr wrap="square">
            <a:spAutoFit/>
          </a:bodyPr>
          <a:lstStyle/>
          <a:p>
            <a:pPr>
              <a:defRPr/>
            </a:pPr>
            <a:r>
              <a:rPr lang="en-US" b="1" i="1" dirty="0">
                <a:latin typeface="+mn-lt"/>
              </a:rPr>
              <a:t>For the 2011-2012 academic year Nanotech has produced:</a:t>
            </a:r>
          </a:p>
          <a:p>
            <a:pPr>
              <a:defRPr/>
            </a:pPr>
            <a:endParaRPr lang="en-US" b="1" i="1" dirty="0">
              <a:latin typeface="+mn-lt"/>
            </a:endParaRPr>
          </a:p>
          <a:p>
            <a:pPr>
              <a:defRPr/>
            </a:pPr>
            <a:r>
              <a:rPr lang="en-US" dirty="0">
                <a:latin typeface="+mn-lt"/>
              </a:rPr>
              <a:t>4 Undergraduate thesis studies </a:t>
            </a:r>
          </a:p>
          <a:p>
            <a:pPr>
              <a:defRPr/>
            </a:pPr>
            <a:endParaRPr lang="en-US" dirty="0">
              <a:latin typeface="+mn-lt"/>
            </a:endParaRPr>
          </a:p>
          <a:p>
            <a:pPr marL="915988" indent="-339725">
              <a:buFont typeface="Arial"/>
              <a:buChar char="•"/>
              <a:defRPr/>
            </a:pPr>
            <a:r>
              <a:rPr lang="en-US" dirty="0">
                <a:latin typeface="+mn-lt"/>
              </a:rPr>
              <a:t>1 biomedical</a:t>
            </a:r>
          </a:p>
          <a:p>
            <a:pPr marL="915988" indent="-339725">
              <a:buFont typeface="Arial"/>
              <a:buChar char="•"/>
              <a:defRPr/>
            </a:pPr>
            <a:r>
              <a:rPr lang="en-US" dirty="0">
                <a:latin typeface="+mn-lt"/>
              </a:rPr>
              <a:t>1 sensors and bionics</a:t>
            </a:r>
          </a:p>
          <a:p>
            <a:pPr marL="915988" indent="-339725">
              <a:buFont typeface="Arial"/>
              <a:buChar char="•"/>
              <a:defRPr/>
            </a:pPr>
            <a:r>
              <a:rPr lang="en-US" dirty="0">
                <a:latin typeface="+mn-lt"/>
              </a:rPr>
              <a:t>2 organic electronics</a:t>
            </a:r>
          </a:p>
          <a:p>
            <a:pPr>
              <a:defRPr/>
            </a:pPr>
            <a:endParaRPr lang="en-US" dirty="0">
              <a:latin typeface="+mn-lt"/>
            </a:endParaRPr>
          </a:p>
          <a:p>
            <a:pPr>
              <a:defRPr/>
            </a:pPr>
            <a:r>
              <a:rPr lang="en-US" dirty="0">
                <a:latin typeface="+mn-lt"/>
              </a:rPr>
              <a:t>2 Masters Degrees (both physics)</a:t>
            </a:r>
          </a:p>
          <a:p>
            <a:pPr>
              <a:defRPr/>
            </a:pPr>
            <a:endParaRPr lang="en-US" dirty="0">
              <a:latin typeface="+mn-lt"/>
            </a:endParaRPr>
          </a:p>
          <a:p>
            <a:pPr>
              <a:defRPr/>
            </a:pPr>
            <a:r>
              <a:rPr lang="en-US" dirty="0">
                <a:latin typeface="+mn-lt"/>
              </a:rPr>
              <a:t>3 PhDs.</a:t>
            </a:r>
          </a:p>
          <a:p>
            <a:pPr marL="576263" indent="103188">
              <a:buFont typeface="Arial"/>
              <a:buChar char="•"/>
              <a:defRPr/>
            </a:pPr>
            <a:r>
              <a:rPr lang="en-US" dirty="0">
                <a:latin typeface="+mn-lt"/>
              </a:rPr>
              <a:t>	1 Biomedical</a:t>
            </a:r>
          </a:p>
          <a:p>
            <a:pPr marL="576263" indent="103188">
              <a:buFont typeface="Arial"/>
              <a:buChar char="•"/>
              <a:defRPr/>
            </a:pPr>
            <a:r>
              <a:rPr lang="en-US" dirty="0">
                <a:latin typeface="+mn-lt"/>
              </a:rPr>
              <a:t>	2 Physics (Yuan Li’s thesis will be published by Springer </a:t>
            </a:r>
            <a:r>
              <a:rPr lang="en-US" dirty="0" err="1">
                <a:latin typeface="+mn-lt"/>
              </a:rPr>
              <a:t>Verlag</a:t>
            </a:r>
            <a:r>
              <a:rPr lang="en-US" dirty="0" smtClean="0">
                <a:latin typeface="+mn-lt"/>
              </a:rPr>
              <a:t>)</a:t>
            </a:r>
          </a:p>
          <a:p>
            <a:pPr marL="576263" indent="103188">
              <a:buFont typeface="Arial"/>
              <a:buChar char="•"/>
              <a:defRPr/>
            </a:pPr>
            <a:r>
              <a:rPr lang="en-US" dirty="0" smtClean="0">
                <a:latin typeface="+mn-lt"/>
              </a:rPr>
              <a:t>     Yuan won best student from China award this year</a:t>
            </a:r>
            <a:endParaRPr lang="en-US" dirty="0">
              <a:latin typeface="+mn-lt"/>
            </a:endParaRPr>
          </a:p>
          <a:p>
            <a:pPr marL="576263" indent="103188">
              <a:buFont typeface="Arial"/>
              <a:buChar char="•"/>
              <a:defRPr/>
            </a:pPr>
            <a:endParaRPr lang="en-US" dirty="0">
              <a:latin typeface="+mn-lt"/>
            </a:endParaRPr>
          </a:p>
          <a:p>
            <a:pPr>
              <a:defRPr/>
            </a:pPr>
            <a:r>
              <a:rPr lang="en-US" b="1" i="1" dirty="0">
                <a:latin typeface="+mn-lt"/>
              </a:rPr>
              <a:t>New Courses taught:</a:t>
            </a:r>
          </a:p>
          <a:p>
            <a:pPr>
              <a:defRPr/>
            </a:pPr>
            <a:endParaRPr lang="en-US" dirty="0">
              <a:latin typeface="+mn-lt"/>
            </a:endParaRPr>
          </a:p>
          <a:p>
            <a:pPr>
              <a:defRPr/>
            </a:pPr>
            <a:r>
              <a:rPr lang="en-US" dirty="0">
                <a:latin typeface="+mn-lt"/>
              </a:rPr>
              <a:t>	PHYS690 – Materials analysis using electron microprobes</a:t>
            </a:r>
          </a:p>
          <a:p>
            <a:pPr>
              <a:defRPr/>
            </a:pPr>
            <a:r>
              <a:rPr lang="en-US" dirty="0">
                <a:latin typeface="+mn-lt"/>
              </a:rPr>
              <a:t>	(enrollment 4 graduate students</a:t>
            </a:r>
            <a:r>
              <a:rPr lang="en-US" dirty="0" smtClean="0">
                <a:latin typeface="+mn-lt"/>
              </a:rPr>
              <a:t>) </a:t>
            </a:r>
          </a:p>
          <a:p>
            <a:pPr>
              <a:defRPr/>
            </a:pPr>
            <a:endParaRPr lang="en-US" b="1" i="1" dirty="0">
              <a:latin typeface="+mn-lt"/>
            </a:endParaRPr>
          </a:p>
          <a:p>
            <a:pPr>
              <a:defRPr/>
            </a:pPr>
            <a:r>
              <a:rPr lang="en-US" b="1" i="1" dirty="0" smtClean="0">
                <a:latin typeface="+mn-lt"/>
              </a:rPr>
              <a:t>Seminars</a:t>
            </a:r>
            <a:r>
              <a:rPr lang="en-US" b="1" i="1" dirty="0">
                <a:latin typeface="+mn-lt"/>
              </a:rPr>
              <a:t>:  </a:t>
            </a:r>
            <a:r>
              <a:rPr lang="en-US" dirty="0">
                <a:latin typeface="+mn-lt"/>
              </a:rPr>
              <a:t>2 guest speakers</a:t>
            </a:r>
            <a:endParaRPr lang="en-US" b="1" i="1" dirty="0">
              <a:latin typeface="+mn-lt"/>
            </a:endParaRPr>
          </a:p>
        </p:txBody>
      </p:sp>
      <p:pic>
        <p:nvPicPr>
          <p:cNvPr id="5" name="Picture 4"/>
          <p:cNvPicPr>
            <a:picLocks noChangeAspect="1"/>
          </p:cNvPicPr>
          <p:nvPr/>
        </p:nvPicPr>
        <p:blipFill>
          <a:blip r:embed="rId2"/>
          <a:stretch>
            <a:fillRect/>
          </a:stretch>
        </p:blipFill>
        <p:spPr>
          <a:xfrm>
            <a:off x="4572000" y="1600200"/>
            <a:ext cx="3492500" cy="23241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10"/>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2CD85E5-D822-0B42-B16D-A7DA34DEDE40}" type="slidenum">
              <a:rPr lang="en-US" sz="1200">
                <a:solidFill>
                  <a:srgbClr val="6E4113"/>
                </a:solidFill>
              </a:rPr>
              <a:pPr eaLnBrk="1" hangingPunct="1"/>
              <a:t>7</a:t>
            </a:fld>
            <a:endParaRPr lang="en-US" sz="1200">
              <a:solidFill>
                <a:srgbClr val="6E4113"/>
              </a:solidFill>
            </a:endParaRPr>
          </a:p>
        </p:txBody>
      </p:sp>
      <p:sp>
        <p:nvSpPr>
          <p:cNvPr id="6" name="TextBox 1"/>
          <p:cNvSpPr txBox="1">
            <a:spLocks noChangeArrowheads="1"/>
          </p:cNvSpPr>
          <p:nvPr/>
        </p:nvSpPr>
        <p:spPr bwMode="auto">
          <a:xfrm>
            <a:off x="228600" y="304800"/>
            <a:ext cx="3081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Metrics: Infrastructure</a:t>
            </a:r>
          </a:p>
        </p:txBody>
      </p:sp>
      <p:pic>
        <p:nvPicPr>
          <p:cNvPr id="2" name="Picture 1"/>
          <p:cNvPicPr>
            <a:picLocks noChangeAspect="1"/>
          </p:cNvPicPr>
          <p:nvPr/>
        </p:nvPicPr>
        <p:blipFill>
          <a:blip r:embed="rId2"/>
          <a:stretch>
            <a:fillRect/>
          </a:stretch>
        </p:blipFill>
        <p:spPr>
          <a:xfrm rot="21178524">
            <a:off x="5363977" y="453014"/>
            <a:ext cx="2540000" cy="1892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TextBox 2"/>
          <p:cNvSpPr txBox="1"/>
          <p:nvPr/>
        </p:nvSpPr>
        <p:spPr>
          <a:xfrm>
            <a:off x="228600" y="838200"/>
            <a:ext cx="4724400" cy="5570538"/>
          </a:xfrm>
          <a:prstGeom prst="rect">
            <a:avLst/>
          </a:prstGeom>
          <a:noFill/>
        </p:spPr>
        <p:txBody>
          <a:bodyPr>
            <a:spAutoFit/>
          </a:bodyPr>
          <a:lstStyle/>
          <a:p>
            <a:pPr>
              <a:defRPr/>
            </a:pPr>
            <a:r>
              <a:rPr lang="en-US" sz="1600" dirty="0">
                <a:latin typeface="+mn-lt"/>
              </a:rPr>
              <a:t>This year Nanotech has enhanced its capabilities significantly through the use of </a:t>
            </a:r>
            <a:r>
              <a:rPr lang="en-US" sz="1600" i="1" dirty="0">
                <a:latin typeface="+mn-lt"/>
              </a:rPr>
              <a:t>external</a:t>
            </a:r>
            <a:r>
              <a:rPr lang="en-US" sz="1600" dirty="0">
                <a:latin typeface="+mn-lt"/>
              </a:rPr>
              <a:t> funding:</a:t>
            </a:r>
          </a:p>
          <a:p>
            <a:pPr>
              <a:defRPr/>
            </a:pPr>
            <a:endParaRPr lang="en-US" sz="1600" dirty="0">
              <a:latin typeface="+mn-lt"/>
            </a:endParaRPr>
          </a:p>
          <a:p>
            <a:pPr>
              <a:defRPr/>
            </a:pPr>
            <a:endParaRPr lang="en-US" sz="1400" dirty="0">
              <a:latin typeface="+mn-lt"/>
            </a:endParaRPr>
          </a:p>
          <a:p>
            <a:pPr marL="285750" indent="-285750">
              <a:buFont typeface="Arial"/>
              <a:buChar char="•"/>
              <a:defRPr/>
            </a:pPr>
            <a:r>
              <a:rPr lang="en-US" sz="1400" dirty="0">
                <a:latin typeface="+mn-lt"/>
              </a:rPr>
              <a:t>Upgraded its HRTEM to include EDAX</a:t>
            </a:r>
          </a:p>
          <a:p>
            <a:pPr>
              <a:defRPr/>
            </a:pPr>
            <a:endParaRPr lang="en-US" sz="1400" dirty="0">
              <a:latin typeface="+mn-lt"/>
            </a:endParaRPr>
          </a:p>
          <a:p>
            <a:pPr marL="285750" indent="-285750">
              <a:buFont typeface="Arial"/>
              <a:buChar char="•"/>
              <a:defRPr/>
            </a:pPr>
            <a:r>
              <a:rPr lang="en-US" sz="1400" dirty="0">
                <a:latin typeface="+mn-lt"/>
              </a:rPr>
              <a:t>Added scanning Auger (PHI)</a:t>
            </a:r>
          </a:p>
          <a:p>
            <a:pPr>
              <a:defRPr/>
            </a:pPr>
            <a:endParaRPr lang="en-US" sz="1400" dirty="0">
              <a:latin typeface="+mn-lt"/>
            </a:endParaRPr>
          </a:p>
          <a:p>
            <a:pPr marL="285750" indent="-285750">
              <a:buFont typeface="Arial"/>
              <a:buChar char="•"/>
              <a:defRPr/>
            </a:pPr>
            <a:r>
              <a:rPr lang="en-US" sz="1400" dirty="0">
                <a:latin typeface="+mn-lt"/>
              </a:rPr>
              <a:t>Added XPS (PHI)</a:t>
            </a:r>
          </a:p>
          <a:p>
            <a:pPr>
              <a:defRPr/>
            </a:pPr>
            <a:endParaRPr lang="en-US" sz="1400" dirty="0">
              <a:latin typeface="+mn-lt"/>
            </a:endParaRPr>
          </a:p>
          <a:p>
            <a:pPr marL="285750" indent="-285750">
              <a:buFont typeface="Arial"/>
              <a:buChar char="•"/>
              <a:defRPr/>
            </a:pPr>
            <a:r>
              <a:rPr lang="en-US" sz="1400" dirty="0">
                <a:latin typeface="+mn-lt"/>
              </a:rPr>
              <a:t>Added a 10 MW prototyping PECVD line</a:t>
            </a:r>
          </a:p>
          <a:p>
            <a:pPr>
              <a:defRPr/>
            </a:pPr>
            <a:endParaRPr lang="en-US" sz="1400" dirty="0">
              <a:latin typeface="+mn-lt"/>
            </a:endParaRPr>
          </a:p>
          <a:p>
            <a:pPr marL="285750" indent="-285750">
              <a:buFont typeface="Arial"/>
              <a:buChar char="•"/>
              <a:defRPr/>
            </a:pPr>
            <a:r>
              <a:rPr lang="en-US" sz="1400" dirty="0">
                <a:latin typeface="+mn-lt"/>
              </a:rPr>
              <a:t>Installed a second sputtering system</a:t>
            </a:r>
          </a:p>
          <a:p>
            <a:pPr>
              <a:defRPr/>
            </a:pPr>
            <a:endParaRPr lang="en-US" sz="1400" dirty="0">
              <a:latin typeface="+mn-lt"/>
            </a:endParaRPr>
          </a:p>
          <a:p>
            <a:pPr marL="285750" indent="-285750">
              <a:buFont typeface="Arial"/>
              <a:buChar char="•"/>
              <a:defRPr/>
            </a:pPr>
            <a:r>
              <a:rPr lang="en-US" sz="1400" dirty="0">
                <a:latin typeface="+mn-lt"/>
              </a:rPr>
              <a:t>Added a 3D rapid prototyping printing system</a:t>
            </a:r>
          </a:p>
          <a:p>
            <a:pPr>
              <a:defRPr/>
            </a:pPr>
            <a:endParaRPr lang="en-US" sz="1400" dirty="0">
              <a:latin typeface="+mn-lt"/>
            </a:endParaRPr>
          </a:p>
          <a:p>
            <a:pPr marL="285750" indent="-285750">
              <a:buFont typeface="Arial"/>
              <a:buChar char="•"/>
              <a:defRPr/>
            </a:pPr>
            <a:r>
              <a:rPr lang="en-US" sz="1400" dirty="0">
                <a:latin typeface="+mn-lt"/>
              </a:rPr>
              <a:t>Upgraded its UHV VT scanning probes system</a:t>
            </a:r>
          </a:p>
          <a:p>
            <a:pPr>
              <a:defRPr/>
            </a:pPr>
            <a:endParaRPr lang="en-US" sz="1400" dirty="0">
              <a:latin typeface="+mn-lt"/>
            </a:endParaRPr>
          </a:p>
          <a:p>
            <a:pPr marL="285750" indent="-285750">
              <a:buFont typeface="Arial"/>
              <a:buChar char="•"/>
              <a:defRPr/>
            </a:pPr>
            <a:r>
              <a:rPr lang="en-US" sz="1400" dirty="0">
                <a:latin typeface="+mn-lt"/>
              </a:rPr>
              <a:t>Added a digital imaging system to its JEOL 1200 TEM</a:t>
            </a:r>
          </a:p>
          <a:p>
            <a:pPr marL="285750" indent="-285750">
              <a:buFont typeface="Arial"/>
              <a:buChar char="•"/>
              <a:defRPr/>
            </a:pPr>
            <a:endParaRPr lang="en-US" sz="1400" dirty="0">
              <a:latin typeface="+mn-lt"/>
            </a:endParaRPr>
          </a:p>
          <a:p>
            <a:pPr marL="285750" indent="-285750">
              <a:buFont typeface="Arial"/>
              <a:buChar char="•"/>
              <a:defRPr/>
            </a:pPr>
            <a:r>
              <a:rPr lang="en-US" sz="1400" dirty="0">
                <a:latin typeface="+mn-lt"/>
              </a:rPr>
              <a:t>Added flash chromatography to its synthesis labs</a:t>
            </a:r>
          </a:p>
          <a:p>
            <a:pPr marL="285750" indent="-285750">
              <a:buFont typeface="Arial"/>
              <a:buChar char="•"/>
              <a:defRPr/>
            </a:pPr>
            <a:endParaRPr lang="en-US" sz="1400" dirty="0">
              <a:latin typeface="+mn-lt"/>
            </a:endParaRPr>
          </a:p>
          <a:p>
            <a:pPr marL="285750" indent="-285750">
              <a:buFont typeface="Arial"/>
              <a:buChar char="•"/>
              <a:defRPr/>
            </a:pPr>
            <a:r>
              <a:rPr lang="en-US" sz="1400" dirty="0">
                <a:latin typeface="+mn-lt"/>
              </a:rPr>
              <a:t>Added a new </a:t>
            </a:r>
            <a:r>
              <a:rPr lang="en-US" sz="1400" dirty="0" err="1">
                <a:latin typeface="+mn-lt"/>
              </a:rPr>
              <a:t>glovebox</a:t>
            </a:r>
            <a:r>
              <a:rPr lang="en-US" sz="1400" dirty="0">
                <a:latin typeface="+mn-lt"/>
              </a:rPr>
              <a:t> system</a:t>
            </a:r>
          </a:p>
          <a:p>
            <a:pPr marL="285750" indent="-285750">
              <a:buFont typeface="Arial"/>
              <a:buChar char="•"/>
              <a:defRPr/>
            </a:pPr>
            <a:endParaRPr lang="en-US" sz="1400" dirty="0">
              <a:latin typeface="+mn-lt"/>
            </a:endParaRPr>
          </a:p>
          <a:p>
            <a:pPr marL="285750" indent="-285750">
              <a:buFont typeface="Arial"/>
              <a:buChar char="•"/>
              <a:defRPr/>
            </a:pPr>
            <a:r>
              <a:rPr lang="en-US" sz="1400" dirty="0">
                <a:latin typeface="+mn-lt"/>
              </a:rPr>
              <a:t>Upgraded the cleanroom to class 1000</a:t>
            </a:r>
          </a:p>
        </p:txBody>
      </p:sp>
      <p:pic>
        <p:nvPicPr>
          <p:cNvPr id="4" name="Picture 3"/>
          <p:cNvPicPr>
            <a:picLocks noChangeAspect="1"/>
          </p:cNvPicPr>
          <p:nvPr/>
        </p:nvPicPr>
        <p:blipFill>
          <a:blip r:embed="rId3"/>
          <a:stretch>
            <a:fillRect/>
          </a:stretch>
        </p:blipFill>
        <p:spPr>
          <a:xfrm rot="183188">
            <a:off x="4572000" y="2362200"/>
            <a:ext cx="3721100" cy="2032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4"/>
          <p:cNvPicPr>
            <a:picLocks noChangeAspect="1"/>
          </p:cNvPicPr>
          <p:nvPr/>
        </p:nvPicPr>
        <p:blipFill>
          <a:blip r:embed="rId4"/>
          <a:stretch>
            <a:fillRect/>
          </a:stretch>
        </p:blipFill>
        <p:spPr>
          <a:xfrm rot="21216464">
            <a:off x="5638800" y="4419600"/>
            <a:ext cx="2527300" cy="165141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A01D9D34-2E1E-6740-8461-455B8A6E98A4}" type="slidenum">
              <a:rPr lang="en-US" smtClean="0"/>
              <a:pPr>
                <a:defRPr/>
              </a:pPr>
              <a:t>8</a:t>
            </a:fld>
            <a:endParaRPr lang="en-US"/>
          </a:p>
        </p:txBody>
      </p:sp>
      <p:pic>
        <p:nvPicPr>
          <p:cNvPr id="2150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4191000"/>
            <a:ext cx="38354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295400"/>
            <a:ext cx="3548063"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1"/>
          <p:cNvSpPr txBox="1">
            <a:spLocks noChangeArrowheads="1"/>
          </p:cNvSpPr>
          <p:nvPr/>
        </p:nvSpPr>
        <p:spPr bwMode="auto">
          <a:xfrm>
            <a:off x="228600" y="304800"/>
            <a:ext cx="3386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Highlights: Infrastructure</a:t>
            </a:r>
          </a:p>
        </p:txBody>
      </p:sp>
      <p:sp>
        <p:nvSpPr>
          <p:cNvPr id="6" name="TextBox 5"/>
          <p:cNvSpPr txBox="1"/>
          <p:nvPr/>
        </p:nvSpPr>
        <p:spPr>
          <a:xfrm>
            <a:off x="228600" y="1219200"/>
            <a:ext cx="3733800" cy="5016500"/>
          </a:xfrm>
          <a:prstGeom prst="rect">
            <a:avLst/>
          </a:prstGeom>
          <a:noFill/>
        </p:spPr>
        <p:txBody>
          <a:bodyPr>
            <a:spAutoFit/>
          </a:bodyPr>
          <a:lstStyle/>
          <a:p>
            <a:pPr>
              <a:defRPr/>
            </a:pPr>
            <a:r>
              <a:rPr lang="en-US" sz="1600" dirty="0">
                <a:latin typeface="+mn-lt"/>
              </a:rPr>
              <a:t>The addition of the PHI 600 scanning Auger – XPS system gives WFU Nanotech the ability to map chemical composition across a number of different materials families.  </a:t>
            </a:r>
          </a:p>
          <a:p>
            <a:pPr>
              <a:defRPr/>
            </a:pPr>
            <a:endParaRPr lang="en-US" sz="1600" dirty="0">
              <a:latin typeface="+mn-lt"/>
            </a:endParaRPr>
          </a:p>
          <a:p>
            <a:pPr>
              <a:defRPr/>
            </a:pPr>
            <a:r>
              <a:rPr lang="en-US" sz="1600" dirty="0">
                <a:latin typeface="+mn-lt"/>
              </a:rPr>
              <a:t>The system couples its scanning electron microprobe with </a:t>
            </a:r>
            <a:r>
              <a:rPr lang="en-US" sz="1600" dirty="0" err="1">
                <a:latin typeface="+mn-lt"/>
              </a:rPr>
              <a:t>AugerScan</a:t>
            </a:r>
            <a:r>
              <a:rPr lang="en-US" sz="1600" dirty="0">
                <a:latin typeface="+mn-lt"/>
              </a:rPr>
              <a:t> 3, the latest in software analysis that can perform curve fitting to determine chemical shifts in the auger peaks allowing us to distinguish between different bonding environments of a given component. </a:t>
            </a:r>
          </a:p>
          <a:p>
            <a:pPr>
              <a:defRPr/>
            </a:pPr>
            <a:endParaRPr lang="en-US" sz="1600" dirty="0">
              <a:latin typeface="+mn-lt"/>
            </a:endParaRPr>
          </a:p>
          <a:p>
            <a:pPr>
              <a:defRPr/>
            </a:pPr>
            <a:r>
              <a:rPr lang="en-US" sz="1600" dirty="0">
                <a:latin typeface="+mn-lt"/>
              </a:rPr>
              <a:t>Added to this is an X-ray photoelectron spectroscopy system.  When used in conjunction with the HRTEM’s new oxford instruments EDAX system, WFU now has complete materials characterization capabilities down to the nanometer scale.</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Box 7"/>
          <p:cNvSpPr txBox="1">
            <a:spLocks noChangeArrowheads="1"/>
          </p:cNvSpPr>
          <p:nvPr/>
        </p:nvSpPr>
        <p:spPr bwMode="auto">
          <a:xfrm>
            <a:off x="228600" y="1371600"/>
            <a:ext cx="4495800" cy="4770438"/>
          </a:xfrm>
          <a:prstGeom prst="rect">
            <a:avLst/>
          </a:prstGeom>
          <a:solidFill>
            <a:srgbClr val="FFFFFF">
              <a:alpha val="6705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t>The Technai CM30’s sophisticated </a:t>
            </a:r>
          </a:p>
          <a:p>
            <a:pPr eaLnBrk="1" hangingPunct="1"/>
            <a:r>
              <a:rPr lang="en-US" sz="1600"/>
              <a:t>new </a:t>
            </a:r>
            <a:r>
              <a:rPr lang="en-US" sz="1600" i="1"/>
              <a:t>nano</a:t>
            </a:r>
            <a:r>
              <a:rPr lang="en-US" sz="1600"/>
              <a:t>-probe system completely </a:t>
            </a:r>
          </a:p>
          <a:p>
            <a:pPr eaLnBrk="1" hangingPunct="1"/>
            <a:r>
              <a:rPr lang="en-US" sz="1600"/>
              <a:t>transforms our instrument with digital </a:t>
            </a:r>
          </a:p>
          <a:p>
            <a:pPr eaLnBrk="1" hangingPunct="1"/>
            <a:r>
              <a:rPr lang="en-US" sz="1600"/>
              <a:t>image processing capabilities as well </a:t>
            </a:r>
          </a:p>
          <a:p>
            <a:pPr eaLnBrk="1" hangingPunct="1"/>
            <a:r>
              <a:rPr lang="en-US" sz="1600"/>
              <a:t>as materials analysis. </a:t>
            </a:r>
          </a:p>
          <a:p>
            <a:pPr eaLnBrk="1" hangingPunct="1"/>
            <a:r>
              <a:rPr lang="en-US" sz="1600"/>
              <a:t> </a:t>
            </a:r>
          </a:p>
          <a:p>
            <a:pPr eaLnBrk="1" hangingPunct="1"/>
            <a:r>
              <a:rPr lang="en-US" sz="1600"/>
              <a:t>This new system provides ~3 nm resolution on analytical mapping as well as sub 0.3 nm high resolution images.  We anticipate adding Cs correction to the device as well bringing the instrument to &gt; 0.1nm resolution capabilities. </a:t>
            </a:r>
          </a:p>
          <a:p>
            <a:pPr eaLnBrk="1" hangingPunct="1"/>
            <a:endParaRPr lang="en-US" sz="1600"/>
          </a:p>
          <a:p>
            <a:pPr eaLnBrk="1" hangingPunct="1"/>
            <a:r>
              <a:rPr lang="en-US" sz="1600"/>
              <a:t>-&gt; this makes us a 2</a:t>
            </a:r>
            <a:r>
              <a:rPr lang="en-US" sz="1600" baseline="30000"/>
              <a:t>nd</a:t>
            </a:r>
            <a:r>
              <a:rPr lang="en-US" sz="1600"/>
              <a:t> tier imaging facility with capabilities rivaling everyone except ORNL(tier I) in the southeast.</a:t>
            </a:r>
          </a:p>
          <a:p>
            <a:pPr eaLnBrk="1" hangingPunct="1"/>
            <a:r>
              <a:rPr lang="en-US" sz="1600"/>
              <a:t>-&gt; we have the best user to instrument ratio (2) of any tier 2 facility in the U.S. that we could obtain numbers for.</a:t>
            </a:r>
          </a:p>
          <a:p>
            <a:pPr eaLnBrk="1" hangingPunct="1"/>
            <a:r>
              <a:rPr lang="en-US" sz="1600"/>
              <a:t>-&gt; this instrument has a full time tech.</a:t>
            </a:r>
          </a:p>
        </p:txBody>
      </p:sp>
      <p:sp>
        <p:nvSpPr>
          <p:cNvPr id="2253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9240F8F-916D-FB4A-B831-424A5985054C}" type="slidenum">
              <a:rPr lang="en-US" sz="1200">
                <a:solidFill>
                  <a:srgbClr val="6E4113"/>
                </a:solidFill>
              </a:rPr>
              <a:pPr eaLnBrk="1" hangingPunct="1"/>
              <a:t>9</a:t>
            </a:fld>
            <a:endParaRPr lang="en-US" sz="1200">
              <a:solidFill>
                <a:srgbClr val="6E4113"/>
              </a:solidFill>
            </a:endParaRPr>
          </a:p>
        </p:txBody>
      </p:sp>
      <p:pic>
        <p:nvPicPr>
          <p:cNvPr id="22531" name="Picture 1" descr="TE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2362200"/>
            <a:ext cx="30861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6" descr="image_gallery.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685800"/>
            <a:ext cx="28622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
          <p:cNvSpPr txBox="1">
            <a:spLocks noChangeArrowheads="1"/>
          </p:cNvSpPr>
          <p:nvPr/>
        </p:nvSpPr>
        <p:spPr bwMode="auto">
          <a:xfrm>
            <a:off x="228600" y="304800"/>
            <a:ext cx="3386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Highlights: Infrastructure</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D3AFD21-E117-434B-87C2-1721EFA353F2}" type="slidenum">
              <a:rPr lang="en-US" smtClean="0"/>
              <a:pPr>
                <a:defRPr/>
              </a:pPr>
              <a:t>10</a:t>
            </a:fld>
            <a:endParaRPr lang="en-US"/>
          </a:p>
        </p:txBody>
      </p:sp>
      <p:sp>
        <p:nvSpPr>
          <p:cNvPr id="3" name="TextBox 1"/>
          <p:cNvSpPr txBox="1">
            <a:spLocks noChangeArrowheads="1"/>
          </p:cNvSpPr>
          <p:nvPr/>
        </p:nvSpPr>
        <p:spPr bwMode="auto">
          <a:xfrm>
            <a:off x="228600" y="304800"/>
            <a:ext cx="3386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Highlights: Infrastructure</a:t>
            </a:r>
          </a:p>
        </p:txBody>
      </p:sp>
      <p:pic>
        <p:nvPicPr>
          <p:cNvPr id="2355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914400"/>
            <a:ext cx="47180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28600" y="914400"/>
            <a:ext cx="3200400" cy="2586038"/>
          </a:xfrm>
          <a:prstGeom prst="rect">
            <a:avLst/>
          </a:prstGeom>
          <a:noFill/>
        </p:spPr>
        <p:txBody>
          <a:bodyPr>
            <a:spAutoFit/>
          </a:bodyPr>
          <a:lstStyle/>
          <a:p>
            <a:pPr>
              <a:defRPr/>
            </a:pPr>
            <a:r>
              <a:rPr lang="en-US" dirty="0">
                <a:latin typeface="+mn-lt"/>
              </a:rPr>
              <a:t>The Nanotech center has long been known for its work in organic PV and organic electronics (OLEDs, etc.) While this effort continues to be a mainstay of our program, in 2011-2012 Nanotech launched a major new initiative in inorganic electronic materials. </a:t>
            </a:r>
          </a:p>
        </p:txBody>
      </p:sp>
      <p:sp>
        <p:nvSpPr>
          <p:cNvPr id="6" name="TextBox 5"/>
          <p:cNvSpPr txBox="1"/>
          <p:nvPr/>
        </p:nvSpPr>
        <p:spPr>
          <a:xfrm>
            <a:off x="228600" y="3581400"/>
            <a:ext cx="8077200" cy="2586038"/>
          </a:xfrm>
          <a:prstGeom prst="rect">
            <a:avLst/>
          </a:prstGeom>
          <a:noFill/>
        </p:spPr>
        <p:txBody>
          <a:bodyPr>
            <a:spAutoFit/>
          </a:bodyPr>
          <a:lstStyle/>
          <a:p>
            <a:pPr>
              <a:defRPr/>
            </a:pPr>
            <a:r>
              <a:rPr lang="en-US" dirty="0">
                <a:latin typeface="+mn-lt"/>
              </a:rPr>
              <a:t>With a technology engineering focus, our new program will be centered around a silicon PECVD installation now under way.  Plasma Enhanced Chemical Vapor Deposition techniques are the industrial standard for the creation of solar panels and large arrays of LEDs.  Our system is setup to deliver triple junction Si solar panels at an industrial level of 10 MW per year.  It will be used to benchmark new manufacturing approaches to such systems thereby lowering prices, and developing best engineering practices.  </a:t>
            </a:r>
          </a:p>
          <a:p>
            <a:pPr>
              <a:defRPr/>
            </a:pPr>
            <a:endParaRPr lang="en-US" dirty="0">
              <a:latin typeface="+mn-lt"/>
            </a:endParaRPr>
          </a:p>
          <a:p>
            <a:pPr>
              <a:defRPr/>
            </a:pPr>
            <a:r>
              <a:rPr lang="en-US" dirty="0">
                <a:latin typeface="+mn-lt"/>
              </a:rPr>
              <a:t>It is the largest such alpha line at a university in the southeast. </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85AF562-2435-B84F-A667-5853141FA112}" type="slidenum">
              <a:rPr lang="en-US" smtClean="0"/>
              <a:pPr>
                <a:defRPr/>
              </a:pPr>
              <a:t>11</a:t>
            </a:fld>
            <a:endParaRPr lang="en-US"/>
          </a:p>
        </p:txBody>
      </p:sp>
      <p:sp>
        <p:nvSpPr>
          <p:cNvPr id="3" name="TextBox 1"/>
          <p:cNvSpPr txBox="1">
            <a:spLocks noChangeArrowheads="1"/>
          </p:cNvSpPr>
          <p:nvPr/>
        </p:nvSpPr>
        <p:spPr bwMode="auto">
          <a:xfrm>
            <a:off x="228600" y="304800"/>
            <a:ext cx="3386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Highlights: Infrastructure</a:t>
            </a:r>
          </a:p>
        </p:txBody>
      </p:sp>
      <p:pic>
        <p:nvPicPr>
          <p:cNvPr id="2457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914400"/>
            <a:ext cx="508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04800" y="914400"/>
            <a:ext cx="2895600" cy="4246563"/>
          </a:xfrm>
          <a:prstGeom prst="rect">
            <a:avLst/>
          </a:prstGeom>
          <a:noFill/>
        </p:spPr>
        <p:txBody>
          <a:bodyPr>
            <a:spAutoFit/>
          </a:bodyPr>
          <a:lstStyle/>
          <a:p>
            <a:pPr>
              <a:defRPr/>
            </a:pPr>
            <a:r>
              <a:rPr lang="en-US" dirty="0">
                <a:latin typeface="+mn-lt"/>
              </a:rPr>
              <a:t>The Nanotech Center’s new DIMATIX prototyping print system from Fuji provides unparalleled, software controlled patterning in 3D.  </a:t>
            </a:r>
          </a:p>
          <a:p>
            <a:pPr>
              <a:defRPr/>
            </a:pPr>
            <a:endParaRPr lang="en-US" dirty="0">
              <a:latin typeface="+mn-lt"/>
            </a:endParaRPr>
          </a:p>
          <a:p>
            <a:pPr>
              <a:defRPr/>
            </a:pPr>
            <a:r>
              <a:rPr lang="en-US" dirty="0">
                <a:latin typeface="+mn-lt"/>
              </a:rPr>
              <a:t>Ink Jet printing is rapidly becoming the processing of choice in the thin film organic electronics industry. The addition of this new technology to our clean room has allowed us to create state of the art organic circuits in 3D.</a:t>
            </a:r>
          </a:p>
        </p:txBody>
      </p:sp>
      <p:pic>
        <p:nvPicPr>
          <p:cNvPr id="2458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257800"/>
            <a:ext cx="72390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Box 6"/>
          <p:cNvSpPr txBox="1">
            <a:spLocks noChangeArrowheads="1"/>
          </p:cNvSpPr>
          <p:nvPr/>
        </p:nvSpPr>
        <p:spPr bwMode="auto">
          <a:xfrm>
            <a:off x="3657600" y="4038600"/>
            <a:ext cx="4191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t>The DIMATIX can also be used to print human tissues together with organic circuit embeds…</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749C03E1-E31D-294A-9416-DC40864D25E6}" type="slidenum">
              <a:rPr lang="en-US" smtClean="0"/>
              <a:pPr>
                <a:defRPr/>
              </a:pPr>
              <a:t>12</a:t>
            </a:fld>
            <a:endParaRPr lang="en-US"/>
          </a:p>
        </p:txBody>
      </p:sp>
      <p:sp>
        <p:nvSpPr>
          <p:cNvPr id="3" name="TextBox 1"/>
          <p:cNvSpPr txBox="1">
            <a:spLocks noChangeArrowheads="1"/>
          </p:cNvSpPr>
          <p:nvPr/>
        </p:nvSpPr>
        <p:spPr bwMode="auto">
          <a:xfrm>
            <a:off x="228600" y="304800"/>
            <a:ext cx="4059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Highlights: Coming Attractions</a:t>
            </a:r>
          </a:p>
        </p:txBody>
      </p:sp>
      <p:pic>
        <p:nvPicPr>
          <p:cNvPr id="2560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79800" y="1295400"/>
            <a:ext cx="46990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28600" y="906463"/>
            <a:ext cx="3124200" cy="3970337"/>
          </a:xfrm>
          <a:prstGeom prst="rect">
            <a:avLst/>
          </a:prstGeom>
          <a:noFill/>
        </p:spPr>
        <p:txBody>
          <a:bodyPr>
            <a:spAutoFit/>
          </a:bodyPr>
          <a:lstStyle/>
          <a:p>
            <a:pPr>
              <a:defRPr/>
            </a:pPr>
            <a:r>
              <a:rPr lang="en-US" dirty="0">
                <a:latin typeface="+mn-lt"/>
              </a:rPr>
              <a:t>This summer Nanotech is embarking on the creation of new outdoor testing facilities for solar-thermal panels.  The first of its kind in the southeast, this facility will allow tracking of meteorological conditions and direct correlation to solar performance over the course of the year.  It will be located on Center grounds and open to corporate users (for a fee) to determine local solar assets and panel performance.</a:t>
            </a:r>
          </a:p>
        </p:txBody>
      </p:sp>
      <p:sp>
        <p:nvSpPr>
          <p:cNvPr id="6" name="TextBox 5"/>
          <p:cNvSpPr txBox="1"/>
          <p:nvPr/>
        </p:nvSpPr>
        <p:spPr>
          <a:xfrm>
            <a:off x="228600" y="4876800"/>
            <a:ext cx="7848600" cy="646113"/>
          </a:xfrm>
          <a:prstGeom prst="rect">
            <a:avLst/>
          </a:prstGeom>
          <a:noFill/>
        </p:spPr>
        <p:txBody>
          <a:bodyPr>
            <a:spAutoFit/>
          </a:bodyPr>
          <a:lstStyle/>
          <a:p>
            <a:pPr>
              <a:defRPr/>
            </a:pPr>
            <a:r>
              <a:rPr lang="en-US" dirty="0">
                <a:latin typeface="+mn-lt"/>
              </a:rPr>
              <a:t>Together with the Class A standards maintained by the Center, this new facility will help to further establish WFU as a national leader in solar research.</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F5EE2D5-DA59-3243-91E8-6AD4D4D448EE}" type="slidenum">
              <a:rPr lang="en-US"/>
              <a:pPr>
                <a:defRPr/>
              </a:pPr>
              <a:t>13</a:t>
            </a:fld>
            <a:endParaRPr lang="en-US"/>
          </a:p>
        </p:txBody>
      </p:sp>
      <p:sp>
        <p:nvSpPr>
          <p:cNvPr id="9219" name="TextBox 3"/>
          <p:cNvSpPr txBox="1">
            <a:spLocks noChangeArrowheads="1"/>
          </p:cNvSpPr>
          <p:nvPr/>
        </p:nvSpPr>
        <p:spPr bwMode="auto">
          <a:xfrm>
            <a:off x="228600" y="1295400"/>
            <a:ext cx="2743200" cy="4986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smtClean="0">
                <a:latin typeface="+mn-lt"/>
              </a:rPr>
              <a:t>Currently the Nanotech Center has a number of users of the facilities.  Use is currently free for most internal users.  </a:t>
            </a:r>
          </a:p>
          <a:p>
            <a:pPr eaLnBrk="1" hangingPunct="1">
              <a:defRPr/>
            </a:pPr>
            <a:endParaRPr lang="en-US" sz="1800" dirty="0" smtClean="0"/>
          </a:p>
          <a:p>
            <a:pPr eaLnBrk="1" hangingPunct="1">
              <a:defRPr/>
            </a:pPr>
            <a:r>
              <a:rPr lang="en-US" sz="1400" dirty="0" smtClean="0"/>
              <a:t>Orthopedics</a:t>
            </a:r>
          </a:p>
          <a:p>
            <a:pPr eaLnBrk="1" hangingPunct="1">
              <a:defRPr/>
            </a:pPr>
            <a:r>
              <a:rPr lang="en-US" sz="1400" dirty="0" smtClean="0"/>
              <a:t>Cancer Biology</a:t>
            </a:r>
          </a:p>
          <a:p>
            <a:pPr eaLnBrk="1" hangingPunct="1">
              <a:defRPr/>
            </a:pPr>
            <a:r>
              <a:rPr lang="en-US" sz="1400" dirty="0" smtClean="0"/>
              <a:t>Microbiology</a:t>
            </a:r>
          </a:p>
          <a:p>
            <a:pPr eaLnBrk="1" hangingPunct="1">
              <a:defRPr/>
            </a:pPr>
            <a:r>
              <a:rPr lang="en-US" sz="1400" dirty="0" smtClean="0"/>
              <a:t>Plastic Surgery</a:t>
            </a:r>
          </a:p>
          <a:p>
            <a:pPr eaLnBrk="1" hangingPunct="1">
              <a:defRPr/>
            </a:pPr>
            <a:r>
              <a:rPr lang="en-US" sz="1400" dirty="0" err="1" smtClean="0"/>
              <a:t>Phys</a:t>
            </a:r>
            <a:r>
              <a:rPr lang="en-US" sz="1400" dirty="0" smtClean="0"/>
              <a:t> Pharm</a:t>
            </a:r>
          </a:p>
          <a:p>
            <a:pPr eaLnBrk="1" hangingPunct="1">
              <a:defRPr/>
            </a:pPr>
            <a:r>
              <a:rPr lang="en-US" sz="1400" dirty="0" smtClean="0"/>
              <a:t>Physics (Carroll and </a:t>
            </a:r>
            <a:r>
              <a:rPr lang="en-US" sz="1400" dirty="0" err="1" smtClean="0"/>
              <a:t>Jurchescu</a:t>
            </a:r>
            <a:r>
              <a:rPr lang="en-US" sz="1400" dirty="0" smtClean="0"/>
              <a:t>)</a:t>
            </a:r>
          </a:p>
          <a:p>
            <a:pPr eaLnBrk="1" hangingPunct="1">
              <a:defRPr/>
            </a:pPr>
            <a:r>
              <a:rPr lang="en-US" sz="1400" dirty="0" smtClean="0"/>
              <a:t>Cook Medical</a:t>
            </a:r>
          </a:p>
          <a:p>
            <a:pPr eaLnBrk="1" hangingPunct="1">
              <a:defRPr/>
            </a:pPr>
            <a:r>
              <a:rPr lang="en-US" sz="1400" dirty="0" err="1" smtClean="0"/>
              <a:t>NanotechLabs</a:t>
            </a:r>
            <a:endParaRPr lang="en-US" sz="1400" dirty="0" smtClean="0"/>
          </a:p>
          <a:p>
            <a:pPr eaLnBrk="1" hangingPunct="1">
              <a:defRPr/>
            </a:pPr>
            <a:r>
              <a:rPr lang="en-US" sz="1400" dirty="0" err="1" smtClean="0"/>
              <a:t>CeeLite</a:t>
            </a:r>
            <a:r>
              <a:rPr lang="en-US" sz="1400" dirty="0" smtClean="0"/>
              <a:t> Inc.</a:t>
            </a:r>
          </a:p>
          <a:p>
            <a:pPr eaLnBrk="1" hangingPunct="1">
              <a:defRPr/>
            </a:pPr>
            <a:r>
              <a:rPr lang="en-US" sz="1400" dirty="0" err="1" smtClean="0"/>
              <a:t>DynaMax</a:t>
            </a:r>
            <a:endParaRPr lang="en-US" sz="1400" dirty="0" smtClean="0"/>
          </a:p>
          <a:p>
            <a:pPr eaLnBrk="1" hangingPunct="1">
              <a:defRPr/>
            </a:pPr>
            <a:r>
              <a:rPr lang="en-US" sz="1400" dirty="0" err="1" smtClean="0"/>
              <a:t>Regen</a:t>
            </a:r>
            <a:r>
              <a:rPr lang="en-US" sz="1400" dirty="0" smtClean="0"/>
              <a:t>. Medicine</a:t>
            </a:r>
          </a:p>
          <a:p>
            <a:pPr eaLnBrk="1" hangingPunct="1">
              <a:defRPr/>
            </a:pPr>
            <a:endParaRPr lang="en-US" sz="1400" dirty="0" smtClean="0"/>
          </a:p>
          <a:p>
            <a:pPr eaLnBrk="1" hangingPunct="1">
              <a:defRPr/>
            </a:pPr>
            <a:endParaRPr lang="en-US" sz="1400" dirty="0" smtClean="0"/>
          </a:p>
          <a:p>
            <a:pPr eaLnBrk="1" hangingPunct="1">
              <a:defRPr/>
            </a:pPr>
            <a:endParaRPr lang="en-US" sz="1400" dirty="0" smtClean="0"/>
          </a:p>
          <a:p>
            <a:pPr eaLnBrk="1" hangingPunct="1">
              <a:defRPr/>
            </a:pPr>
            <a:r>
              <a:rPr lang="en-US" sz="1400" dirty="0" smtClean="0"/>
              <a:t>Some operate under a FUA</a:t>
            </a:r>
          </a:p>
        </p:txBody>
      </p:sp>
      <p:graphicFrame>
        <p:nvGraphicFramePr>
          <p:cNvPr id="5" name="Chart 4"/>
          <p:cNvGraphicFramePr/>
          <p:nvPr/>
        </p:nvGraphicFramePr>
        <p:xfrm>
          <a:off x="3200400" y="990600"/>
          <a:ext cx="4953000" cy="3581400"/>
        </p:xfrm>
        <a:graphic>
          <a:graphicData uri="http://schemas.openxmlformats.org/drawingml/2006/chart">
            <c:chart xmlns:c="http://schemas.openxmlformats.org/drawingml/2006/chart" xmlns:r="http://schemas.openxmlformats.org/officeDocument/2006/relationships" r:id="rId2"/>
          </a:graphicData>
        </a:graphic>
      </p:graphicFrame>
      <p:sp>
        <p:nvSpPr>
          <p:cNvPr id="9221" name="TextBox 5"/>
          <p:cNvSpPr txBox="1">
            <a:spLocks noChangeArrowheads="1"/>
          </p:cNvSpPr>
          <p:nvPr/>
        </p:nvSpPr>
        <p:spPr bwMode="auto">
          <a:xfrm>
            <a:off x="3124200" y="5029200"/>
            <a:ext cx="51054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smtClean="0">
                <a:latin typeface="+mn-lt"/>
              </a:rPr>
              <a:t>The Center generate quarterly reports to track all users in each of the core facilities.  We now have a mechanism for outside charges and are just beginning implementation.  We are currently operating at 50% of capacity (up from last year)</a:t>
            </a:r>
          </a:p>
        </p:txBody>
      </p:sp>
      <p:sp>
        <p:nvSpPr>
          <p:cNvPr id="26629" name="TextBox 6"/>
          <p:cNvSpPr txBox="1">
            <a:spLocks noChangeArrowheads="1"/>
          </p:cNvSpPr>
          <p:nvPr/>
        </p:nvSpPr>
        <p:spPr bwMode="auto">
          <a:xfrm>
            <a:off x="4419600" y="762000"/>
            <a:ext cx="2024063" cy="369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JEOL 6550 usage</a:t>
            </a:r>
          </a:p>
        </p:txBody>
      </p:sp>
      <p:sp>
        <p:nvSpPr>
          <p:cNvPr id="8" name="TextBox 1"/>
          <p:cNvSpPr txBox="1">
            <a:spLocks noChangeArrowheads="1"/>
          </p:cNvSpPr>
          <p:nvPr/>
        </p:nvSpPr>
        <p:spPr bwMode="auto">
          <a:xfrm>
            <a:off x="228600" y="304800"/>
            <a:ext cx="29606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Metrics: Facilities Use</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4780211-720B-5D48-ADB5-D566D9E82D59}" type="slidenum">
              <a:rPr lang="en-US" sz="1200">
                <a:solidFill>
                  <a:srgbClr val="6E4113"/>
                </a:solidFill>
              </a:rPr>
              <a:pPr eaLnBrk="1" hangingPunct="1"/>
              <a:t>14</a:t>
            </a:fld>
            <a:endParaRPr lang="en-US" sz="1200" dirty="0">
              <a:solidFill>
                <a:srgbClr val="6E4113"/>
              </a:solidFill>
            </a:endParaRPr>
          </a:p>
        </p:txBody>
      </p:sp>
      <p:sp>
        <p:nvSpPr>
          <p:cNvPr id="27650" name="TextBox 6"/>
          <p:cNvSpPr txBox="1">
            <a:spLocks noChangeArrowheads="1"/>
          </p:cNvSpPr>
          <p:nvPr/>
        </p:nvSpPr>
        <p:spPr bwMode="auto">
          <a:xfrm>
            <a:off x="152400" y="1524000"/>
            <a:ext cx="2895600" cy="4246563"/>
          </a:xfrm>
          <a:prstGeom prst="rect">
            <a:avLst/>
          </a:prstGeom>
          <a:solidFill>
            <a:srgbClr val="FFFFFF">
              <a:alpha val="7215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The Nanotech Center is funded by direct grants and gifts, fees, and indirect return. Our MOU, provides that grants designated “Nanotech” are eligible for indirect return.  Currently only Dr. Carroll’s grants generate indirect for facilities operations.</a:t>
            </a:r>
          </a:p>
          <a:p>
            <a:pPr eaLnBrk="1" hangingPunct="1"/>
            <a:endParaRPr lang="en-US" sz="1800"/>
          </a:p>
          <a:p>
            <a:pPr eaLnBrk="1" hangingPunct="1"/>
            <a:endParaRPr lang="en-US" sz="1800"/>
          </a:p>
          <a:p>
            <a:pPr eaLnBrk="1" hangingPunct="1"/>
            <a:r>
              <a:rPr lang="en-US" sz="1800"/>
              <a:t>We also receive a core operating budget of $50K/year.</a:t>
            </a:r>
          </a:p>
        </p:txBody>
      </p:sp>
      <p:sp>
        <p:nvSpPr>
          <p:cNvPr id="27651" name="TextBox 7"/>
          <p:cNvSpPr txBox="1">
            <a:spLocks noChangeArrowheads="1"/>
          </p:cNvSpPr>
          <p:nvPr/>
        </p:nvSpPr>
        <p:spPr bwMode="auto">
          <a:xfrm>
            <a:off x="3429000" y="914400"/>
            <a:ext cx="4724400" cy="52629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dirty="0"/>
              <a:t>How much does NANOTECH take to run</a:t>
            </a:r>
            <a:r>
              <a:rPr lang="en-US" sz="1600" b="1" dirty="0" smtClean="0"/>
              <a:t>? </a:t>
            </a:r>
            <a:r>
              <a:rPr lang="en-US" sz="1600" b="1" dirty="0" smtClean="0">
                <a:solidFill>
                  <a:srgbClr val="FF0000"/>
                </a:solidFill>
              </a:rPr>
              <a:t>*</a:t>
            </a:r>
            <a:endParaRPr lang="en-US" sz="1600" b="1" dirty="0"/>
          </a:p>
          <a:p>
            <a:pPr eaLnBrk="1" hangingPunct="1"/>
            <a:endParaRPr lang="en-US" sz="1600" b="1" dirty="0"/>
          </a:p>
          <a:p>
            <a:pPr eaLnBrk="1" hangingPunct="1"/>
            <a:r>
              <a:rPr lang="en-US" sz="1600" b="1" dirty="0"/>
              <a:t>Equipment/ Facilities Costs:  </a:t>
            </a:r>
            <a:r>
              <a:rPr lang="en-US" sz="1600" dirty="0"/>
              <a:t>Service contracts, upgrades and facilities modifications, repairs, clean room filters and certification… </a:t>
            </a:r>
            <a:r>
              <a:rPr lang="en-US" sz="1600" dirty="0" smtClean="0"/>
              <a:t>$98,000.00</a:t>
            </a:r>
            <a:endParaRPr lang="en-US" sz="1600" dirty="0"/>
          </a:p>
          <a:p>
            <a:pPr eaLnBrk="1" hangingPunct="1"/>
            <a:endParaRPr lang="en-US" sz="1600" dirty="0"/>
          </a:p>
          <a:p>
            <a:pPr eaLnBrk="1" hangingPunct="1"/>
            <a:r>
              <a:rPr lang="en-US" sz="1600" b="1" dirty="0"/>
              <a:t>Staff:  </a:t>
            </a:r>
            <a:r>
              <a:rPr lang="en-US" sz="1600" dirty="0"/>
              <a:t>Baxter </a:t>
            </a:r>
            <a:r>
              <a:rPr lang="en-US" sz="1600" dirty="0" err="1"/>
              <a:t>McGuirt</a:t>
            </a:r>
            <a:r>
              <a:rPr lang="en-US" sz="1600" dirty="0"/>
              <a:t> (</a:t>
            </a:r>
            <a:r>
              <a:rPr lang="en-US" sz="1600" dirty="0" err="1"/>
              <a:t>microscopist</a:t>
            </a:r>
            <a:r>
              <a:rPr lang="en-US" sz="1600" dirty="0"/>
              <a:t>) ~ $</a:t>
            </a:r>
            <a:r>
              <a:rPr lang="en-US" sz="1600" dirty="0" smtClean="0"/>
              <a:t>45K</a:t>
            </a:r>
            <a:endParaRPr lang="en-US" sz="1600" dirty="0"/>
          </a:p>
          <a:p>
            <a:pPr eaLnBrk="1" hangingPunct="1"/>
            <a:endParaRPr lang="en-US" sz="1600" dirty="0"/>
          </a:p>
          <a:p>
            <a:pPr eaLnBrk="1" hangingPunct="1"/>
            <a:r>
              <a:rPr lang="en-US" sz="1600" b="1" dirty="0"/>
              <a:t>Facilities Maintenance: </a:t>
            </a:r>
            <a:r>
              <a:rPr lang="en-US" sz="1600" dirty="0"/>
              <a:t>Lawn, painting, repair to doors, leak in roof, etc. … </a:t>
            </a:r>
            <a:r>
              <a:rPr lang="en-US" sz="1600" dirty="0" smtClean="0"/>
              <a:t>$5000.00</a:t>
            </a:r>
            <a:endParaRPr lang="en-US" sz="1600" dirty="0"/>
          </a:p>
          <a:p>
            <a:pPr eaLnBrk="1" hangingPunct="1"/>
            <a:endParaRPr lang="en-US" sz="1600" dirty="0"/>
          </a:p>
          <a:p>
            <a:pPr eaLnBrk="1" hangingPunct="1"/>
            <a:r>
              <a:rPr lang="en-US" sz="1600" b="1" dirty="0" smtClean="0"/>
              <a:t>Building payback:  </a:t>
            </a:r>
            <a:r>
              <a:rPr lang="en-US" sz="1600" dirty="0"/>
              <a:t>As of 2011 – 2012 academic year. Nanotech has paid off its $ 900K loan to establish its physical facilities</a:t>
            </a:r>
            <a:r>
              <a:rPr lang="en-US" sz="1600" dirty="0" smtClean="0"/>
              <a:t>.</a:t>
            </a:r>
          </a:p>
          <a:p>
            <a:pPr eaLnBrk="1" hangingPunct="1"/>
            <a:endParaRPr lang="en-US" sz="1600" dirty="0"/>
          </a:p>
          <a:p>
            <a:pPr eaLnBrk="1" hangingPunct="1"/>
            <a:r>
              <a:rPr lang="en-US" sz="1600" b="1" dirty="0" smtClean="0"/>
              <a:t>Outreach: </a:t>
            </a:r>
            <a:r>
              <a:rPr lang="en-US" sz="1600" dirty="0" smtClean="0"/>
              <a:t>sponsor Lego League, hosting girls scout troupes etc…. $20K </a:t>
            </a:r>
            <a:endParaRPr lang="en-US" sz="1600" dirty="0"/>
          </a:p>
          <a:p>
            <a:pPr eaLnBrk="1" hangingPunct="1"/>
            <a:endParaRPr lang="en-US" sz="1600" dirty="0"/>
          </a:p>
          <a:p>
            <a:pPr eaLnBrk="1" hangingPunct="1"/>
            <a:r>
              <a:rPr lang="en-US" sz="1600" b="1" dirty="0"/>
              <a:t>Total this year:  </a:t>
            </a:r>
            <a:r>
              <a:rPr lang="en-US" sz="1600" dirty="0" smtClean="0"/>
              <a:t>$168,000.00   </a:t>
            </a:r>
            <a:endParaRPr lang="en-US" sz="1600" dirty="0"/>
          </a:p>
          <a:p>
            <a:pPr eaLnBrk="1" hangingPunct="1"/>
            <a:r>
              <a:rPr lang="en-US" sz="1600" b="1" dirty="0"/>
              <a:t>Offset by core funding: </a:t>
            </a:r>
            <a:r>
              <a:rPr lang="en-US" sz="1600" dirty="0"/>
              <a:t>$50K</a:t>
            </a:r>
          </a:p>
          <a:p>
            <a:pPr eaLnBrk="1" hangingPunct="1"/>
            <a:r>
              <a:rPr lang="en-US" sz="1600" b="1" dirty="0"/>
              <a:t>External support funding: </a:t>
            </a:r>
            <a:r>
              <a:rPr lang="en-US" sz="1600" dirty="0" smtClean="0"/>
              <a:t>$</a:t>
            </a:r>
            <a:r>
              <a:rPr lang="en-US" sz="1600" dirty="0"/>
              <a:t> </a:t>
            </a:r>
            <a:r>
              <a:rPr lang="en-US" sz="1600" dirty="0" smtClean="0"/>
              <a:t>118,000.00</a:t>
            </a:r>
            <a:endParaRPr lang="en-US" sz="1600" dirty="0"/>
          </a:p>
        </p:txBody>
      </p:sp>
      <p:sp>
        <p:nvSpPr>
          <p:cNvPr id="6" name="TextBox 1"/>
          <p:cNvSpPr txBox="1">
            <a:spLocks noChangeArrowheads="1"/>
          </p:cNvSpPr>
          <p:nvPr/>
        </p:nvSpPr>
        <p:spPr bwMode="auto">
          <a:xfrm>
            <a:off x="228600" y="304800"/>
            <a:ext cx="39258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Highlights: Benefits - Budgets</a:t>
            </a:r>
          </a:p>
        </p:txBody>
      </p:sp>
      <p:cxnSp>
        <p:nvCxnSpPr>
          <p:cNvPr id="3" name="Straight Connector 2"/>
          <p:cNvCxnSpPr/>
          <p:nvPr/>
        </p:nvCxnSpPr>
        <p:spPr>
          <a:xfrm>
            <a:off x="3124200" y="1524000"/>
            <a:ext cx="0" cy="3352800"/>
          </a:xfrm>
          <a:prstGeom prst="line">
            <a:avLst/>
          </a:prstGeom>
          <a:ln>
            <a:solidFill>
              <a:srgbClr val="4A452A"/>
            </a:solidFill>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1709718" y="6400800"/>
            <a:ext cx="5224482" cy="307777"/>
          </a:xfrm>
          <a:prstGeom prst="rect">
            <a:avLst/>
          </a:prstGeom>
          <a:noFill/>
        </p:spPr>
        <p:txBody>
          <a:bodyPr wrap="none" rtlCol="0">
            <a:spAutoFit/>
          </a:bodyPr>
          <a:lstStyle/>
          <a:p>
            <a:r>
              <a:rPr lang="en-US" sz="1400" dirty="0" smtClean="0">
                <a:solidFill>
                  <a:srgbClr val="FF0000"/>
                </a:solidFill>
              </a:rPr>
              <a:t>* Estimated amounts.  Final budget figures are not yet available</a:t>
            </a:r>
            <a:endParaRPr lang="en-US" sz="1400" dirty="0">
              <a:solidFill>
                <a:srgbClr val="FF0000"/>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CCDA8F4-CB28-8D40-BBD4-9281649D1254}" type="slidenum">
              <a:rPr lang="en-US"/>
              <a:pPr>
                <a:defRPr/>
              </a:pPr>
              <a:t>15</a:t>
            </a:fld>
            <a:endParaRPr lang="en-US"/>
          </a:p>
        </p:txBody>
      </p:sp>
      <p:sp>
        <p:nvSpPr>
          <p:cNvPr id="28674" name="TextBox 3"/>
          <p:cNvSpPr txBox="1">
            <a:spLocks noChangeArrowheads="1"/>
          </p:cNvSpPr>
          <p:nvPr/>
        </p:nvSpPr>
        <p:spPr bwMode="auto">
          <a:xfrm>
            <a:off x="457200" y="1143000"/>
            <a:ext cx="7620000" cy="5355313"/>
          </a:xfrm>
          <a:prstGeom prst="rect">
            <a:avLst/>
          </a:prstGeom>
          <a:solidFill>
            <a:srgbClr val="FFFFFF">
              <a:alpha val="7215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How do we get this money?</a:t>
            </a:r>
          </a:p>
          <a:p>
            <a:pPr eaLnBrk="1" hangingPunct="1"/>
            <a:endParaRPr lang="en-US" sz="1800" dirty="0"/>
          </a:p>
          <a:p>
            <a:pPr eaLnBrk="1" hangingPunct="1"/>
            <a:r>
              <a:rPr lang="en-US" sz="1800" u="sng" dirty="0"/>
              <a:t>Microscopy service contracts: </a:t>
            </a:r>
            <a:r>
              <a:rPr lang="en-US" sz="1800" dirty="0"/>
              <a:t>$48K Direct funding from </a:t>
            </a:r>
            <a:r>
              <a:rPr lang="en-US" sz="1800" dirty="0" err="1" smtClean="0"/>
              <a:t>CeeLite</a:t>
            </a:r>
            <a:r>
              <a:rPr lang="en-US" sz="1800" dirty="0" smtClean="0"/>
              <a:t>, </a:t>
            </a:r>
            <a:r>
              <a:rPr lang="en-US" sz="1800" dirty="0" err="1" smtClean="0"/>
              <a:t>CCSolar</a:t>
            </a:r>
            <a:r>
              <a:rPr lang="en-US" sz="1800" dirty="0" smtClean="0"/>
              <a:t>, </a:t>
            </a:r>
            <a:r>
              <a:rPr lang="en-US" sz="1800" dirty="0"/>
              <a:t>DOE, Cook Medical, NIH R01.</a:t>
            </a:r>
          </a:p>
          <a:p>
            <a:pPr eaLnBrk="1" hangingPunct="1"/>
            <a:endParaRPr lang="en-US" sz="1800" dirty="0"/>
          </a:p>
          <a:p>
            <a:pPr eaLnBrk="1" hangingPunct="1"/>
            <a:r>
              <a:rPr lang="en-US" sz="1800" u="sng" dirty="0" err="1"/>
              <a:t>Microscopist</a:t>
            </a:r>
            <a:r>
              <a:rPr lang="en-US" sz="1800" u="sng" dirty="0"/>
              <a:t> salary: </a:t>
            </a:r>
            <a:r>
              <a:rPr lang="en-US" sz="1800" dirty="0" smtClean="0"/>
              <a:t>$ 5K </a:t>
            </a:r>
            <a:r>
              <a:rPr lang="en-US" sz="1800" dirty="0"/>
              <a:t>Direct funding from Cook Medical, </a:t>
            </a:r>
            <a:r>
              <a:rPr lang="en-US" sz="1800" dirty="0" err="1" smtClean="0"/>
              <a:t>CeeLite</a:t>
            </a:r>
            <a:r>
              <a:rPr lang="en-US" sz="1800" dirty="0" smtClean="0"/>
              <a:t>, </a:t>
            </a:r>
            <a:r>
              <a:rPr lang="en-US" sz="1800" dirty="0" err="1" smtClean="0"/>
              <a:t>CCSolar</a:t>
            </a:r>
            <a:r>
              <a:rPr lang="en-US" sz="1800" dirty="0" smtClean="0"/>
              <a:t>.</a:t>
            </a:r>
            <a:endParaRPr lang="en-US" sz="1800" dirty="0"/>
          </a:p>
          <a:p>
            <a:pPr eaLnBrk="1" hangingPunct="1"/>
            <a:endParaRPr lang="en-US" sz="1800" dirty="0"/>
          </a:p>
          <a:p>
            <a:pPr eaLnBrk="1" hangingPunct="1"/>
            <a:r>
              <a:rPr lang="en-US" sz="1800" u="sng" dirty="0"/>
              <a:t>Facilities and repairs: </a:t>
            </a:r>
            <a:r>
              <a:rPr lang="en-US" sz="1800" dirty="0" smtClean="0"/>
              <a:t>$12K Direct funding from </a:t>
            </a:r>
            <a:r>
              <a:rPr lang="en-US" sz="1800" dirty="0" err="1" smtClean="0"/>
              <a:t>CeeLite</a:t>
            </a:r>
            <a:r>
              <a:rPr lang="en-US" sz="1800" dirty="0" smtClean="0"/>
              <a:t> and </a:t>
            </a:r>
            <a:r>
              <a:rPr lang="en-US" sz="1800" dirty="0" err="1" smtClean="0"/>
              <a:t>CCSolar</a:t>
            </a:r>
            <a:endParaRPr lang="en-US" sz="1800" dirty="0" smtClean="0"/>
          </a:p>
          <a:p>
            <a:pPr eaLnBrk="1" hangingPunct="1"/>
            <a:endParaRPr lang="en-US" sz="1800" dirty="0"/>
          </a:p>
          <a:p>
            <a:pPr eaLnBrk="1" hangingPunct="1"/>
            <a:r>
              <a:rPr lang="en-US" sz="1800" u="sng" dirty="0" smtClean="0"/>
              <a:t>2 grants for facilities upgrades: </a:t>
            </a:r>
            <a:r>
              <a:rPr lang="en-US" sz="1800" dirty="0" smtClean="0"/>
              <a:t>$50K</a:t>
            </a:r>
            <a:endParaRPr lang="en-US" sz="1800" dirty="0"/>
          </a:p>
          <a:p>
            <a:pPr eaLnBrk="1" hangingPunct="1"/>
            <a:endParaRPr lang="en-US" sz="1800" dirty="0"/>
          </a:p>
          <a:p>
            <a:pPr eaLnBrk="1" hangingPunct="1"/>
            <a:r>
              <a:rPr lang="en-US" sz="1800" dirty="0"/>
              <a:t>The remainder (</a:t>
            </a:r>
            <a:r>
              <a:rPr lang="en-US" sz="1800" dirty="0" smtClean="0"/>
              <a:t>$3,000.00) </a:t>
            </a:r>
            <a:r>
              <a:rPr lang="en-US" sz="1800" dirty="0"/>
              <a:t>was recovered from indirect on </a:t>
            </a:r>
            <a:r>
              <a:rPr lang="en-US" sz="1800" dirty="0" smtClean="0"/>
              <a:t>$677,000.00 </a:t>
            </a:r>
            <a:r>
              <a:rPr lang="en-US" sz="1800" dirty="0"/>
              <a:t>expenditures.  This is the aggregate amount of grants and </a:t>
            </a:r>
            <a:r>
              <a:rPr lang="en-US" sz="1800" dirty="0" smtClean="0"/>
              <a:t>contracts</a:t>
            </a:r>
            <a:r>
              <a:rPr lang="en-US" sz="1800" dirty="0"/>
              <a:t> </a:t>
            </a:r>
            <a:r>
              <a:rPr lang="en-US" sz="1800" dirty="0" smtClean="0"/>
              <a:t>spent that has indirect associated with it.</a:t>
            </a:r>
          </a:p>
          <a:p>
            <a:pPr eaLnBrk="1" hangingPunct="1"/>
            <a:endParaRPr lang="en-US" sz="1800" dirty="0"/>
          </a:p>
          <a:p>
            <a:pPr eaLnBrk="1" hangingPunct="1"/>
            <a:r>
              <a:rPr lang="en-US" sz="1800" dirty="0" smtClean="0"/>
              <a:t>The Center also donated part of its indirect to help with equipment repairs in Chemistry and to buy new items for central facilities use.</a:t>
            </a:r>
          </a:p>
          <a:p>
            <a:pPr eaLnBrk="1" hangingPunct="1"/>
            <a:endParaRPr lang="en-US" sz="1800" dirty="0"/>
          </a:p>
        </p:txBody>
      </p:sp>
      <p:sp>
        <p:nvSpPr>
          <p:cNvPr id="5" name="TextBox 1"/>
          <p:cNvSpPr txBox="1">
            <a:spLocks noChangeArrowheads="1"/>
          </p:cNvSpPr>
          <p:nvPr/>
        </p:nvSpPr>
        <p:spPr bwMode="auto">
          <a:xfrm>
            <a:off x="228600" y="304800"/>
            <a:ext cx="3916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Highlights: Benefits - Funding</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FE9C5A2A-237A-3C4B-A9D9-B94A8ED89F49}" type="slidenum">
              <a:rPr lang="en-US"/>
              <a:pPr>
                <a:defRPr/>
              </a:pPr>
              <a:t>16</a:t>
            </a:fld>
            <a:endParaRPr lang="en-US"/>
          </a:p>
        </p:txBody>
      </p:sp>
      <p:sp>
        <p:nvSpPr>
          <p:cNvPr id="37891" name="TextBox 3"/>
          <p:cNvSpPr txBox="1">
            <a:spLocks noChangeArrowheads="1"/>
          </p:cNvSpPr>
          <p:nvPr/>
        </p:nvSpPr>
        <p:spPr bwMode="auto">
          <a:xfrm>
            <a:off x="228600" y="990600"/>
            <a:ext cx="7696200" cy="1200150"/>
          </a:xfrm>
          <a:prstGeom prst="rect">
            <a:avLst/>
          </a:prstGeom>
          <a:noFill/>
          <a:ln>
            <a:noFill/>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smtClean="0">
                <a:latin typeface="+mn-lt"/>
              </a:rPr>
              <a:t>In 2011- 2012: a Nanotech Center Scientist took the “most prolific innovator” award, (based on number of patent filings during the year).  Nanotech was approximately 70% of all filings from the </a:t>
            </a:r>
            <a:r>
              <a:rPr lang="en-US" sz="1800" dirty="0" err="1" smtClean="0">
                <a:latin typeface="+mn-lt"/>
              </a:rPr>
              <a:t>Reynolda</a:t>
            </a:r>
            <a:r>
              <a:rPr lang="en-US" sz="1800" dirty="0" smtClean="0">
                <a:latin typeface="+mn-lt"/>
              </a:rPr>
              <a:t> Campus.  Nanotech was second only to Regenerative Medicine in filings as a unit across both campuses.</a:t>
            </a:r>
          </a:p>
        </p:txBody>
      </p:sp>
      <p:sp>
        <p:nvSpPr>
          <p:cNvPr id="5" name="TextBox 1"/>
          <p:cNvSpPr txBox="1">
            <a:spLocks noChangeArrowheads="1"/>
          </p:cNvSpPr>
          <p:nvPr/>
        </p:nvSpPr>
        <p:spPr bwMode="auto">
          <a:xfrm>
            <a:off x="228600" y="304800"/>
            <a:ext cx="38639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Highlights: Benefits - Patents</a:t>
            </a:r>
          </a:p>
        </p:txBody>
      </p:sp>
      <p:pic>
        <p:nvPicPr>
          <p:cNvPr id="2970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291243">
            <a:off x="4816611" y="2473060"/>
            <a:ext cx="2794000" cy="409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Box 3"/>
          <p:cNvSpPr txBox="1">
            <a:spLocks noChangeArrowheads="1"/>
          </p:cNvSpPr>
          <p:nvPr/>
        </p:nvSpPr>
        <p:spPr bwMode="auto">
          <a:xfrm>
            <a:off x="317240" y="2438400"/>
            <a:ext cx="326416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t>New filings include:</a:t>
            </a:r>
          </a:p>
          <a:p>
            <a:pPr eaLnBrk="1" hangingPunct="1"/>
            <a:endParaRPr lang="en-US" sz="1800" dirty="0"/>
          </a:p>
          <a:p>
            <a:pPr eaLnBrk="1" hangingPunct="1"/>
            <a:r>
              <a:rPr lang="en-US" sz="1800" dirty="0"/>
              <a:t>3 FIPEL patents</a:t>
            </a:r>
          </a:p>
          <a:p>
            <a:pPr eaLnBrk="1" hangingPunct="1"/>
            <a:r>
              <a:rPr lang="en-US" sz="1800" dirty="0"/>
              <a:t>1 </a:t>
            </a:r>
            <a:r>
              <a:rPr lang="en-US" sz="1800" dirty="0" err="1"/>
              <a:t>FiberCell</a:t>
            </a:r>
            <a:r>
              <a:rPr lang="en-US" sz="1800" dirty="0"/>
              <a:t> patent</a:t>
            </a:r>
          </a:p>
          <a:p>
            <a:pPr eaLnBrk="1" hangingPunct="1"/>
            <a:r>
              <a:rPr lang="en-US" sz="1800" dirty="0"/>
              <a:t>1 RFID – based sensor patent</a:t>
            </a:r>
          </a:p>
          <a:p>
            <a:pPr eaLnBrk="1" hangingPunct="1"/>
            <a:r>
              <a:rPr lang="en-US" sz="1800" dirty="0"/>
              <a:t>1 tissue regeneration patent</a:t>
            </a:r>
          </a:p>
          <a:p>
            <a:pPr eaLnBrk="1" hangingPunct="1"/>
            <a:r>
              <a:rPr lang="en-US" sz="1800" dirty="0"/>
              <a:t>1 cancer hyperthermia </a:t>
            </a:r>
            <a:r>
              <a:rPr lang="en-US" sz="1800" dirty="0" smtClean="0"/>
              <a:t>patent</a:t>
            </a:r>
          </a:p>
          <a:p>
            <a:pPr eaLnBrk="1" hangingPunct="1"/>
            <a:endParaRPr lang="en-US" sz="1800" dirty="0"/>
          </a:p>
          <a:p>
            <a:pPr eaLnBrk="1" hangingPunct="1"/>
            <a:r>
              <a:rPr lang="en-US" sz="1800" dirty="0" smtClean="0"/>
              <a:t>Several new patents issued:</a:t>
            </a:r>
          </a:p>
          <a:p>
            <a:pPr eaLnBrk="1" hangingPunct="1"/>
            <a:endParaRPr lang="en-US" sz="1800" dirty="0"/>
          </a:p>
          <a:p>
            <a:pPr eaLnBrk="1" hangingPunct="1"/>
            <a:r>
              <a:rPr lang="en-US" sz="1800" dirty="0" smtClean="0"/>
              <a:t>1 in Cancer therapeutics</a:t>
            </a:r>
          </a:p>
          <a:p>
            <a:pPr eaLnBrk="1" hangingPunct="1"/>
            <a:r>
              <a:rPr lang="en-US" sz="1800" dirty="0" smtClean="0"/>
              <a:t>2 in Solar</a:t>
            </a:r>
          </a:p>
          <a:p>
            <a:pPr eaLnBrk="1" hangingPunct="1"/>
            <a:r>
              <a:rPr lang="en-US" sz="1800" dirty="0" smtClean="0"/>
              <a:t>1 in Lighting</a:t>
            </a:r>
            <a:endParaRPr lang="en-US" sz="1800" dirty="0"/>
          </a:p>
          <a:p>
            <a:pPr eaLnBrk="1" hangingPunct="1"/>
            <a:endParaRPr lang="en-US" sz="1800"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6C6884CA-E454-2149-B187-EFA4FDB47C5B}" type="slidenum">
              <a:rPr lang="en-US"/>
              <a:pPr>
                <a:defRPr/>
              </a:pPr>
              <a:t>17</a:t>
            </a:fld>
            <a:endParaRPr lang="en-US"/>
          </a:p>
        </p:txBody>
      </p:sp>
      <p:sp>
        <p:nvSpPr>
          <p:cNvPr id="30723" name="TextBox 3"/>
          <p:cNvSpPr txBox="1">
            <a:spLocks noChangeArrowheads="1"/>
          </p:cNvSpPr>
          <p:nvPr/>
        </p:nvSpPr>
        <p:spPr bwMode="auto">
          <a:xfrm>
            <a:off x="228600" y="990600"/>
            <a:ext cx="5029200" cy="5663090"/>
          </a:xfrm>
          <a:prstGeom prst="rect">
            <a:avLst/>
          </a:prstGeom>
          <a:noFill/>
          <a:ln>
            <a:noFill/>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smtClean="0"/>
              <a:t>Generating revenue from licenses…</a:t>
            </a:r>
            <a:endParaRPr lang="en-US" sz="1800" b="1" dirty="0"/>
          </a:p>
          <a:p>
            <a:pPr eaLnBrk="1" hangingPunct="1"/>
            <a:endParaRPr lang="en-US" sz="1800" dirty="0"/>
          </a:p>
          <a:p>
            <a:pPr eaLnBrk="1" hangingPunct="1"/>
            <a:r>
              <a:rPr lang="en-US" sz="1600" dirty="0"/>
              <a:t>1 license: </a:t>
            </a:r>
            <a:r>
              <a:rPr lang="en-US" sz="1600" dirty="0" err="1" smtClean="0"/>
              <a:t>CeeLite</a:t>
            </a:r>
            <a:r>
              <a:rPr lang="en-US" sz="1600" dirty="0" smtClean="0"/>
              <a:t> </a:t>
            </a:r>
            <a:r>
              <a:rPr lang="en-US" sz="1600" dirty="0"/>
              <a:t>Inc</a:t>
            </a:r>
            <a:r>
              <a:rPr lang="en-US" sz="1600" dirty="0" smtClean="0"/>
              <a:t>. (three patents)</a:t>
            </a:r>
            <a:endParaRPr lang="en-US" sz="1600" dirty="0"/>
          </a:p>
          <a:p>
            <a:pPr eaLnBrk="1" hangingPunct="1"/>
            <a:r>
              <a:rPr lang="en-US" sz="1600" dirty="0"/>
              <a:t>1 </a:t>
            </a:r>
            <a:r>
              <a:rPr lang="en-US" sz="1600" dirty="0" smtClean="0"/>
              <a:t>license: </a:t>
            </a:r>
            <a:r>
              <a:rPr lang="en-US" sz="1600" dirty="0" err="1" smtClean="0"/>
              <a:t>CCSolar</a:t>
            </a:r>
            <a:r>
              <a:rPr lang="en-US" sz="1600" dirty="0" smtClean="0"/>
              <a:t> Inc. (three patents)</a:t>
            </a:r>
          </a:p>
          <a:p>
            <a:pPr eaLnBrk="1" hangingPunct="1"/>
            <a:r>
              <a:rPr lang="en-US" sz="1600" dirty="0" smtClean="0"/>
              <a:t>1 license: </a:t>
            </a:r>
            <a:r>
              <a:rPr lang="en-US" sz="1600" dirty="0" err="1" smtClean="0"/>
              <a:t>Orthovative</a:t>
            </a:r>
            <a:r>
              <a:rPr lang="en-US" sz="1600" dirty="0" smtClean="0"/>
              <a:t> Technologies Inc. (1 patent)</a:t>
            </a:r>
            <a:endParaRPr lang="en-US" sz="1600" dirty="0"/>
          </a:p>
          <a:p>
            <a:pPr eaLnBrk="1" hangingPunct="1"/>
            <a:endParaRPr lang="en-US" sz="1800" dirty="0"/>
          </a:p>
          <a:p>
            <a:pPr eaLnBrk="1" hangingPunct="1"/>
            <a:r>
              <a:rPr lang="en-US" sz="1800" b="1" dirty="0"/>
              <a:t>Currently in discussions for:</a:t>
            </a:r>
          </a:p>
          <a:p>
            <a:pPr eaLnBrk="1" hangingPunct="1"/>
            <a:endParaRPr lang="en-US" sz="1800" dirty="0"/>
          </a:p>
          <a:p>
            <a:pPr eaLnBrk="1" hangingPunct="1"/>
            <a:r>
              <a:rPr lang="en-US" sz="1600" dirty="0" err="1"/>
              <a:t>NanoTorr</a:t>
            </a:r>
            <a:r>
              <a:rPr lang="en-US" sz="1600" dirty="0"/>
              <a:t>:  </a:t>
            </a:r>
            <a:r>
              <a:rPr lang="en-US" sz="1600" dirty="0" err="1" smtClean="0"/>
              <a:t>Orthovative</a:t>
            </a:r>
            <a:r>
              <a:rPr lang="en-US" sz="1600" dirty="0" smtClean="0"/>
              <a:t> Technologies Inc.</a:t>
            </a:r>
            <a:endParaRPr lang="en-US" sz="1600" dirty="0"/>
          </a:p>
          <a:p>
            <a:pPr eaLnBrk="1" hangingPunct="1"/>
            <a:r>
              <a:rPr lang="en-US" sz="1600" dirty="0" smtClean="0"/>
              <a:t>Cancer </a:t>
            </a:r>
            <a:r>
              <a:rPr lang="en-US" sz="1600" dirty="0"/>
              <a:t>therapeutic: </a:t>
            </a:r>
            <a:r>
              <a:rPr lang="en-US" sz="1600" dirty="0" err="1"/>
              <a:t>Medtronics</a:t>
            </a:r>
            <a:r>
              <a:rPr lang="en-US" sz="1600" dirty="0"/>
              <a:t> and Boston Scientific</a:t>
            </a:r>
          </a:p>
          <a:p>
            <a:pPr eaLnBrk="1" hangingPunct="1"/>
            <a:r>
              <a:rPr lang="en-US" sz="1600" dirty="0"/>
              <a:t>Cancer therapeutic: </a:t>
            </a:r>
            <a:r>
              <a:rPr lang="en-US" sz="1600" dirty="0" err="1"/>
              <a:t>Santofi</a:t>
            </a:r>
            <a:r>
              <a:rPr lang="en-US" sz="1600" dirty="0"/>
              <a:t> Aventis, </a:t>
            </a:r>
            <a:r>
              <a:rPr lang="en-US" sz="1600" dirty="0" err="1"/>
              <a:t>Alnis</a:t>
            </a:r>
            <a:endParaRPr lang="en-US" sz="1600" dirty="0"/>
          </a:p>
          <a:p>
            <a:pPr eaLnBrk="1" hangingPunct="1"/>
            <a:r>
              <a:rPr lang="en-US" sz="1600" dirty="0"/>
              <a:t>Cancer endoscopy: Cook Medical</a:t>
            </a:r>
          </a:p>
          <a:p>
            <a:pPr eaLnBrk="1" hangingPunct="1"/>
            <a:endParaRPr lang="en-US" sz="1600" dirty="0" smtClean="0"/>
          </a:p>
          <a:p>
            <a:pPr eaLnBrk="1" hangingPunct="1"/>
            <a:r>
              <a:rPr lang="en-US" sz="1600" dirty="0" smtClean="0"/>
              <a:t>WFU has received $10K in revenues from its </a:t>
            </a:r>
            <a:r>
              <a:rPr lang="en-US" sz="1600" dirty="0" err="1" smtClean="0"/>
              <a:t>PureLux</a:t>
            </a:r>
            <a:r>
              <a:rPr lang="en-US" sz="1600" dirty="0" smtClean="0"/>
              <a:t> patents.  We also received $1M in stock from </a:t>
            </a:r>
            <a:r>
              <a:rPr lang="en-US" sz="1600" dirty="0" err="1" smtClean="0"/>
              <a:t>CeeLite</a:t>
            </a:r>
            <a:r>
              <a:rPr lang="en-US" sz="1600" dirty="0" smtClean="0"/>
              <a:t> Inc</a:t>
            </a:r>
            <a:r>
              <a:rPr lang="en-US" sz="1600" dirty="0"/>
              <a:t>.</a:t>
            </a:r>
          </a:p>
          <a:p>
            <a:pPr eaLnBrk="1" hangingPunct="1"/>
            <a:endParaRPr lang="en-US" sz="1600" dirty="0" smtClean="0"/>
          </a:p>
          <a:p>
            <a:pPr eaLnBrk="1" hangingPunct="1"/>
            <a:endParaRPr lang="en-US" sz="1600" dirty="0"/>
          </a:p>
          <a:p>
            <a:pPr eaLnBrk="1" hangingPunct="1"/>
            <a:r>
              <a:rPr lang="en-US" sz="1600" dirty="0"/>
              <a:t>Negotiations are through: OTAM</a:t>
            </a:r>
          </a:p>
          <a:p>
            <a:pPr eaLnBrk="1" hangingPunct="1"/>
            <a:endParaRPr lang="en-US" sz="1600" dirty="0" smtClean="0"/>
          </a:p>
          <a:p>
            <a:pPr eaLnBrk="1" hangingPunct="1"/>
            <a:r>
              <a:rPr lang="en-US" sz="1600" dirty="0" smtClean="0"/>
              <a:t>Nanotech </a:t>
            </a:r>
            <a:r>
              <a:rPr lang="en-US" sz="1600" dirty="0"/>
              <a:t>Business manager: </a:t>
            </a:r>
            <a:endParaRPr lang="en-US" sz="1600" dirty="0" smtClean="0"/>
          </a:p>
          <a:p>
            <a:pPr eaLnBrk="1" hangingPunct="1"/>
            <a:r>
              <a:rPr lang="en-US" sz="1600" dirty="0"/>
              <a:t>	</a:t>
            </a:r>
            <a:r>
              <a:rPr lang="en-US" sz="1600" dirty="0" smtClean="0"/>
              <a:t>Bob Summers MBA (WFU)</a:t>
            </a:r>
            <a:endParaRPr lang="en-US" sz="1600" dirty="0"/>
          </a:p>
        </p:txBody>
      </p:sp>
      <p:sp>
        <p:nvSpPr>
          <p:cNvPr id="6" name="TextBox 1"/>
          <p:cNvSpPr txBox="1">
            <a:spLocks noChangeArrowheads="1"/>
          </p:cNvSpPr>
          <p:nvPr/>
        </p:nvSpPr>
        <p:spPr bwMode="auto">
          <a:xfrm>
            <a:off x="228600" y="304800"/>
            <a:ext cx="39481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Highlights: Benefits - Licenses</a:t>
            </a:r>
          </a:p>
        </p:txBody>
      </p:sp>
      <p:pic>
        <p:nvPicPr>
          <p:cNvPr id="4" name="Picture 3"/>
          <p:cNvPicPr>
            <a:picLocks noChangeAspect="1"/>
          </p:cNvPicPr>
          <p:nvPr/>
        </p:nvPicPr>
        <p:blipFill>
          <a:blip r:embed="rId2"/>
          <a:stretch>
            <a:fillRect/>
          </a:stretch>
        </p:blipFill>
        <p:spPr>
          <a:xfrm>
            <a:off x="4936744" y="914400"/>
            <a:ext cx="3445256" cy="2286674"/>
          </a:xfrm>
          <a:prstGeom prst="rect">
            <a:avLst/>
          </a:prstGeom>
        </p:spPr>
      </p:pic>
      <p:pic>
        <p:nvPicPr>
          <p:cNvPr id="5" name="Picture 4"/>
          <p:cNvPicPr>
            <a:picLocks noChangeAspect="1"/>
          </p:cNvPicPr>
          <p:nvPr/>
        </p:nvPicPr>
        <p:blipFill>
          <a:blip r:embed="rId3"/>
          <a:stretch>
            <a:fillRect/>
          </a:stretch>
        </p:blipFill>
        <p:spPr>
          <a:xfrm>
            <a:off x="5029200" y="5105400"/>
            <a:ext cx="3299791" cy="1517904"/>
          </a:xfrm>
          <a:prstGeom prst="rect">
            <a:avLst/>
          </a:prstGeom>
        </p:spPr>
      </p:pic>
      <p:pic>
        <p:nvPicPr>
          <p:cNvPr id="7" name="Picture 6"/>
          <p:cNvPicPr>
            <a:picLocks noChangeAspect="1"/>
          </p:cNvPicPr>
          <p:nvPr/>
        </p:nvPicPr>
        <p:blipFill>
          <a:blip r:embed="rId4"/>
          <a:stretch>
            <a:fillRect/>
          </a:stretch>
        </p:blipFill>
        <p:spPr>
          <a:xfrm>
            <a:off x="5410200" y="3340100"/>
            <a:ext cx="2921000" cy="1536700"/>
          </a:xfrm>
          <a:prstGeom prst="rect">
            <a:avLst/>
          </a:prstGeom>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EAE2CB7-6D92-3B43-95B3-48BA718E87E3}" type="slidenum">
              <a:rPr lang="en-US"/>
              <a:pPr>
                <a:defRPr/>
              </a:pPr>
              <a:t>18</a:t>
            </a:fld>
            <a:endParaRPr lang="en-US"/>
          </a:p>
        </p:txBody>
      </p:sp>
      <p:sp>
        <p:nvSpPr>
          <p:cNvPr id="31747" name="TextBox 3"/>
          <p:cNvSpPr txBox="1">
            <a:spLocks noChangeArrowheads="1"/>
          </p:cNvSpPr>
          <p:nvPr/>
        </p:nvSpPr>
        <p:spPr bwMode="auto">
          <a:xfrm>
            <a:off x="3810000" y="1143000"/>
            <a:ext cx="4267200" cy="5509201"/>
          </a:xfrm>
          <a:prstGeom prst="rect">
            <a:avLst/>
          </a:prstGeom>
          <a:solidFill>
            <a:srgbClr val="FFFFFF">
              <a:alpha val="7215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t>The Marquee conference for the Nanotech Center is held yearly in Stuttgart Germany in collaboration with the Max-Planck </a:t>
            </a:r>
            <a:r>
              <a:rPr lang="en-US" sz="1600" dirty="0" err="1"/>
              <a:t>Institut</a:t>
            </a:r>
            <a:r>
              <a:rPr lang="en-US" sz="1600" dirty="0"/>
              <a:t> </a:t>
            </a:r>
            <a:r>
              <a:rPr lang="en-US" sz="1600" dirty="0" err="1"/>
              <a:t>für</a:t>
            </a:r>
            <a:r>
              <a:rPr lang="en-US" sz="1600" dirty="0"/>
              <a:t> </a:t>
            </a:r>
            <a:r>
              <a:rPr lang="en-US" sz="1600" dirty="0" err="1"/>
              <a:t>Festkörperforschung</a:t>
            </a:r>
            <a:r>
              <a:rPr lang="en-US" sz="1600" dirty="0"/>
              <a:t> and the </a:t>
            </a:r>
            <a:r>
              <a:rPr lang="en-US" sz="1600" dirty="0" err="1"/>
              <a:t>Fraunhofer</a:t>
            </a:r>
            <a:r>
              <a:rPr lang="en-US" sz="1600" dirty="0"/>
              <a:t> </a:t>
            </a:r>
            <a:r>
              <a:rPr lang="en-US" sz="1600" dirty="0" err="1"/>
              <a:t>Institut</a:t>
            </a:r>
            <a:r>
              <a:rPr lang="en-US" sz="1600" dirty="0"/>
              <a:t> IPA.  This conference entertains only invited talks and is considered influential in European Policy on Nanotechnology</a:t>
            </a:r>
            <a:r>
              <a:rPr lang="en-US" sz="1600" dirty="0" smtClean="0"/>
              <a:t>. (150 attendees)</a:t>
            </a:r>
            <a:endParaRPr lang="en-US" sz="1600" dirty="0"/>
          </a:p>
          <a:p>
            <a:pPr eaLnBrk="1" hangingPunct="1"/>
            <a:endParaRPr lang="en-US" sz="1600" dirty="0" smtClean="0"/>
          </a:p>
          <a:p>
            <a:pPr eaLnBrk="1" hangingPunct="1"/>
            <a:endParaRPr lang="en-US" sz="1600" dirty="0"/>
          </a:p>
          <a:p>
            <a:pPr eaLnBrk="1" hangingPunct="1"/>
            <a:endParaRPr lang="en-US" sz="1600" dirty="0"/>
          </a:p>
          <a:p>
            <a:pPr eaLnBrk="1" hangingPunct="1"/>
            <a:r>
              <a:rPr lang="en-US" sz="1600" dirty="0"/>
              <a:t>The Center also helps organize the </a:t>
            </a:r>
            <a:r>
              <a:rPr lang="en-US" sz="1600" dirty="0" err="1"/>
              <a:t>NanoCommercialization</a:t>
            </a:r>
            <a:r>
              <a:rPr lang="en-US" sz="1600" dirty="0"/>
              <a:t> conference in NC.  This conference moves around NC and was held in </a:t>
            </a:r>
            <a:r>
              <a:rPr lang="en-US" sz="1600" dirty="0" smtClean="0"/>
              <a:t>Durham this </a:t>
            </a:r>
            <a:r>
              <a:rPr lang="en-US" sz="1600" dirty="0"/>
              <a:t>year</a:t>
            </a:r>
            <a:r>
              <a:rPr lang="en-US" sz="1600" dirty="0" smtClean="0"/>
              <a:t>. (200 attendees)</a:t>
            </a:r>
            <a:endParaRPr lang="en-US" sz="1600" dirty="0"/>
          </a:p>
          <a:p>
            <a:pPr eaLnBrk="1" hangingPunct="1"/>
            <a:endParaRPr lang="en-US" sz="1600" dirty="0" smtClean="0"/>
          </a:p>
          <a:p>
            <a:pPr eaLnBrk="1" hangingPunct="1"/>
            <a:endParaRPr lang="en-US" sz="1600" dirty="0" smtClean="0"/>
          </a:p>
          <a:p>
            <a:pPr eaLnBrk="1" hangingPunct="1"/>
            <a:endParaRPr lang="en-US" sz="1600" dirty="0"/>
          </a:p>
          <a:p>
            <a:pPr eaLnBrk="1" hangingPunct="1"/>
            <a:r>
              <a:rPr lang="en-US" sz="1600" dirty="0"/>
              <a:t>The Center is a board member of the SOPO conference held in Beijing every year</a:t>
            </a:r>
            <a:r>
              <a:rPr lang="en-US" sz="1600" dirty="0" smtClean="0"/>
              <a:t>. (400 attendees)</a:t>
            </a:r>
            <a:endParaRPr lang="en-US" sz="1600" dirty="0"/>
          </a:p>
          <a:p>
            <a:pPr eaLnBrk="1" hangingPunct="1"/>
            <a:endParaRPr lang="en-US" sz="1600" dirty="0"/>
          </a:p>
        </p:txBody>
      </p:sp>
      <p:sp>
        <p:nvSpPr>
          <p:cNvPr id="5" name="TextBox 1"/>
          <p:cNvSpPr txBox="1">
            <a:spLocks noChangeArrowheads="1"/>
          </p:cNvSpPr>
          <p:nvPr/>
        </p:nvSpPr>
        <p:spPr bwMode="auto">
          <a:xfrm>
            <a:off x="228600" y="304800"/>
            <a:ext cx="431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Metrics: Outreach - Conferences</a:t>
            </a:r>
          </a:p>
        </p:txBody>
      </p:sp>
      <p:pic>
        <p:nvPicPr>
          <p:cNvPr id="4" name="Picture 3"/>
          <p:cNvPicPr>
            <a:picLocks noChangeAspect="1"/>
          </p:cNvPicPr>
          <p:nvPr/>
        </p:nvPicPr>
        <p:blipFill>
          <a:blip r:embed="rId2"/>
          <a:stretch>
            <a:fillRect/>
          </a:stretch>
        </p:blipFill>
        <p:spPr>
          <a:xfrm>
            <a:off x="228600" y="1219200"/>
            <a:ext cx="3320567" cy="2209800"/>
          </a:xfrm>
          <a:prstGeom prst="rect">
            <a:avLst/>
          </a:prstGeom>
        </p:spPr>
      </p:pic>
      <p:sp>
        <p:nvSpPr>
          <p:cNvPr id="6" name="TextBox 5"/>
          <p:cNvSpPr txBox="1"/>
          <p:nvPr/>
        </p:nvSpPr>
        <p:spPr>
          <a:xfrm>
            <a:off x="304800" y="2895600"/>
            <a:ext cx="2313667" cy="369332"/>
          </a:xfrm>
          <a:prstGeom prst="rect">
            <a:avLst/>
          </a:prstGeom>
          <a:noFill/>
        </p:spPr>
        <p:txBody>
          <a:bodyPr wrap="none" rtlCol="0">
            <a:spAutoFit/>
          </a:bodyPr>
          <a:lstStyle/>
          <a:p>
            <a:r>
              <a:rPr lang="en-US" b="1" dirty="0" smtClean="0">
                <a:solidFill>
                  <a:schemeClr val="bg1"/>
                </a:solidFill>
              </a:rPr>
              <a:t>Stuttgart </a:t>
            </a:r>
            <a:r>
              <a:rPr lang="en-US" b="1" dirty="0" err="1" smtClean="0">
                <a:solidFill>
                  <a:schemeClr val="bg1"/>
                </a:solidFill>
              </a:rPr>
              <a:t>Nanodays</a:t>
            </a:r>
            <a:endParaRPr lang="en-US" b="1" dirty="0">
              <a:solidFill>
                <a:schemeClr val="bg1"/>
              </a:solidFill>
            </a:endParaRPr>
          </a:p>
        </p:txBody>
      </p:sp>
      <p:pic>
        <p:nvPicPr>
          <p:cNvPr id="7" name="Picture 6"/>
          <p:cNvPicPr>
            <a:picLocks noChangeAspect="1"/>
          </p:cNvPicPr>
          <p:nvPr/>
        </p:nvPicPr>
        <p:blipFill>
          <a:blip r:embed="rId3"/>
          <a:stretch>
            <a:fillRect/>
          </a:stretch>
        </p:blipFill>
        <p:spPr>
          <a:xfrm>
            <a:off x="228600" y="3581399"/>
            <a:ext cx="2971800" cy="1729853"/>
          </a:xfrm>
          <a:prstGeom prst="rect">
            <a:avLst/>
          </a:prstGeom>
        </p:spPr>
      </p:pic>
      <p:pic>
        <p:nvPicPr>
          <p:cNvPr id="8" name="Picture 7"/>
          <p:cNvPicPr>
            <a:picLocks noChangeAspect="1"/>
          </p:cNvPicPr>
          <p:nvPr/>
        </p:nvPicPr>
        <p:blipFill>
          <a:blip r:embed="rId4"/>
          <a:stretch>
            <a:fillRect/>
          </a:stretch>
        </p:blipFill>
        <p:spPr>
          <a:xfrm>
            <a:off x="152400" y="5638800"/>
            <a:ext cx="3232727" cy="533400"/>
          </a:xfrm>
          <a:prstGeom prst="rect">
            <a:avLst/>
          </a:prstGeom>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2"/>
          <p:cNvSpPr txBox="1">
            <a:spLocks noChangeArrowheads="1"/>
          </p:cNvSpPr>
          <p:nvPr/>
        </p:nvSpPr>
        <p:spPr bwMode="auto">
          <a:xfrm>
            <a:off x="152400" y="838200"/>
            <a:ext cx="5181600" cy="5755423"/>
          </a:xfrm>
          <a:prstGeom prst="rect">
            <a:avLst/>
          </a:prstGeom>
          <a:noFill/>
          <a:ln>
            <a:noFill/>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t>Sometimes the best students we find in our own back yard</a:t>
            </a:r>
            <a:r>
              <a:rPr lang="en-US" sz="1600" dirty="0" smtClean="0"/>
              <a:t>. (Jim </a:t>
            </a:r>
            <a:r>
              <a:rPr lang="en-US" sz="1600" dirty="0" err="1" smtClean="0"/>
              <a:t>Grobe</a:t>
            </a:r>
            <a:r>
              <a:rPr lang="en-US" sz="1600" dirty="0" smtClean="0"/>
              <a:t>)</a:t>
            </a:r>
            <a:endParaRPr lang="en-US" sz="1600" dirty="0"/>
          </a:p>
          <a:p>
            <a:pPr eaLnBrk="1" hangingPunct="1"/>
            <a:endParaRPr lang="en-US" sz="1600" dirty="0"/>
          </a:p>
          <a:p>
            <a:pPr eaLnBrk="1" hangingPunct="1"/>
            <a:r>
              <a:rPr lang="en-US" sz="1600" b="1" dirty="0"/>
              <a:t>Sponsored </a:t>
            </a:r>
            <a:r>
              <a:rPr lang="en-US" sz="1600" dirty="0" err="1"/>
              <a:t>SciWorks</a:t>
            </a:r>
            <a:r>
              <a:rPr lang="en-US" sz="1600" dirty="0"/>
              <a:t> </a:t>
            </a:r>
            <a:r>
              <a:rPr lang="en-US" sz="1600" dirty="0" err="1"/>
              <a:t>Nanodays</a:t>
            </a:r>
            <a:endParaRPr lang="en-US" sz="1600" dirty="0"/>
          </a:p>
          <a:p>
            <a:pPr eaLnBrk="1" hangingPunct="1"/>
            <a:r>
              <a:rPr lang="en-US" sz="1600" b="1" dirty="0"/>
              <a:t>Sponsored</a:t>
            </a:r>
            <a:r>
              <a:rPr lang="en-US" sz="1600" dirty="0"/>
              <a:t> one middle school </a:t>
            </a:r>
            <a:r>
              <a:rPr lang="en-US" sz="1600" dirty="0" smtClean="0"/>
              <a:t>Lego League team (included weekly mentoring)</a:t>
            </a:r>
            <a:endParaRPr lang="en-US" sz="1600" i="1" dirty="0"/>
          </a:p>
          <a:p>
            <a:pPr eaLnBrk="1" hangingPunct="1"/>
            <a:r>
              <a:rPr lang="en-US" sz="1600" b="1" dirty="0" smtClean="0"/>
              <a:t>Sponsored</a:t>
            </a:r>
            <a:r>
              <a:rPr lang="en-US" sz="1600" dirty="0" smtClean="0"/>
              <a:t> the science labs at Hanes (supplies)</a:t>
            </a:r>
            <a:endParaRPr lang="en-US" sz="1600" dirty="0"/>
          </a:p>
          <a:p>
            <a:pPr eaLnBrk="1" hangingPunct="1"/>
            <a:r>
              <a:rPr lang="en-US" sz="1600" b="1" dirty="0"/>
              <a:t>Represented</a:t>
            </a:r>
            <a:r>
              <a:rPr lang="en-US" sz="1600" dirty="0"/>
              <a:t> at the board of </a:t>
            </a:r>
            <a:r>
              <a:rPr lang="en-US" sz="1600" dirty="0" smtClean="0"/>
              <a:t>WS </a:t>
            </a:r>
            <a:r>
              <a:rPr lang="en-US" sz="1600" dirty="0" err="1" smtClean="0"/>
              <a:t>CoC</a:t>
            </a:r>
            <a:r>
              <a:rPr lang="en-US" sz="1600" dirty="0"/>
              <a:t>, </a:t>
            </a:r>
            <a:r>
              <a:rPr lang="en-US" sz="1600" dirty="0" err="1"/>
              <a:t>Sciworks</a:t>
            </a:r>
            <a:r>
              <a:rPr lang="en-US" sz="1600" dirty="0"/>
              <a:t> and NCSSM (currently seeking a reciprocation agreement with NCSSM).</a:t>
            </a:r>
          </a:p>
          <a:p>
            <a:pPr eaLnBrk="1" hangingPunct="1"/>
            <a:endParaRPr lang="en-US" sz="1600" b="1" dirty="0"/>
          </a:p>
          <a:p>
            <a:pPr eaLnBrk="1" hangingPunct="1"/>
            <a:r>
              <a:rPr lang="en-US" sz="1600" b="1" dirty="0"/>
              <a:t>Talks at:  </a:t>
            </a:r>
            <a:r>
              <a:rPr lang="en-US" sz="1600" dirty="0"/>
              <a:t>Hanes Middle School, Sherwood elementary, Reagan </a:t>
            </a:r>
            <a:r>
              <a:rPr lang="en-US" sz="1600" dirty="0" smtClean="0"/>
              <a:t>High (tables at several STEM nights)</a:t>
            </a:r>
            <a:endParaRPr lang="en-US" sz="1600" dirty="0"/>
          </a:p>
          <a:p>
            <a:pPr eaLnBrk="1" hangingPunct="1"/>
            <a:r>
              <a:rPr lang="en-US" sz="1600" b="1" dirty="0"/>
              <a:t>Hosted: </a:t>
            </a:r>
            <a:r>
              <a:rPr lang="en-US" sz="1600" dirty="0" smtClean="0"/>
              <a:t>Two </a:t>
            </a:r>
            <a:r>
              <a:rPr lang="en-US" sz="1600" dirty="0"/>
              <a:t>Girl Scout </a:t>
            </a:r>
            <a:r>
              <a:rPr lang="en-US" sz="1600" dirty="0" smtClean="0"/>
              <a:t>troupes </a:t>
            </a:r>
            <a:r>
              <a:rPr lang="en-US" sz="1600" dirty="0"/>
              <a:t>for Science </a:t>
            </a:r>
            <a:r>
              <a:rPr lang="en-US" sz="1600" dirty="0" smtClean="0"/>
              <a:t>Badges (basic circuits)</a:t>
            </a:r>
          </a:p>
          <a:p>
            <a:pPr eaLnBrk="1" hangingPunct="1"/>
            <a:r>
              <a:rPr lang="en-US" sz="1600" b="1" dirty="0" smtClean="0"/>
              <a:t>Hosted: </a:t>
            </a:r>
            <a:r>
              <a:rPr lang="en-US" sz="1600" dirty="0"/>
              <a:t>A</a:t>
            </a:r>
            <a:r>
              <a:rPr lang="en-US" sz="1600" dirty="0" smtClean="0"/>
              <a:t>wards luncheon for science award winners at Hanes.</a:t>
            </a:r>
            <a:endParaRPr lang="en-US" sz="1600" dirty="0"/>
          </a:p>
          <a:p>
            <a:pPr eaLnBrk="1" hangingPunct="1"/>
            <a:r>
              <a:rPr lang="en-US" sz="1600" b="1" dirty="0" smtClean="0"/>
              <a:t>Hosted:</a:t>
            </a:r>
            <a:r>
              <a:rPr lang="en-US" sz="1600" dirty="0" smtClean="0"/>
              <a:t> Two undergrad guest scientists from TCD</a:t>
            </a:r>
            <a:endParaRPr lang="en-US" sz="1600" b="1" dirty="0" smtClean="0"/>
          </a:p>
          <a:p>
            <a:pPr eaLnBrk="1" hangingPunct="1"/>
            <a:r>
              <a:rPr lang="en-US" sz="1600" b="1" dirty="0" smtClean="0"/>
              <a:t>Tours</a:t>
            </a:r>
            <a:r>
              <a:rPr lang="en-US" sz="1600" dirty="0" smtClean="0"/>
              <a:t> </a:t>
            </a:r>
            <a:r>
              <a:rPr lang="en-US" sz="1600" dirty="0"/>
              <a:t>of the Nanotech Center are given </a:t>
            </a:r>
            <a:r>
              <a:rPr lang="en-US" sz="1600" dirty="0" smtClean="0"/>
              <a:t>regularly.  This year we have had nine different tour groups. The COMS conference, several school groups, alumni groups, and more.  There were multiple individual tours. </a:t>
            </a:r>
          </a:p>
        </p:txBody>
      </p:sp>
      <p:sp>
        <p:nvSpPr>
          <p:cNvPr id="4" name="TextBox 1"/>
          <p:cNvSpPr txBox="1">
            <a:spLocks noChangeArrowheads="1"/>
          </p:cNvSpPr>
          <p:nvPr/>
        </p:nvSpPr>
        <p:spPr bwMode="auto">
          <a:xfrm>
            <a:off x="228600" y="304800"/>
            <a:ext cx="3140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Metrics: Outreach K-12</a:t>
            </a:r>
          </a:p>
        </p:txBody>
      </p:sp>
      <p:pic>
        <p:nvPicPr>
          <p:cNvPr id="2" name="Picture 1"/>
          <p:cNvPicPr>
            <a:picLocks noChangeAspect="1"/>
          </p:cNvPicPr>
          <p:nvPr/>
        </p:nvPicPr>
        <p:blipFill>
          <a:blip r:embed="rId2"/>
          <a:stretch>
            <a:fillRect/>
          </a:stretch>
        </p:blipFill>
        <p:spPr>
          <a:xfrm rot="5400000">
            <a:off x="4953000" y="1244024"/>
            <a:ext cx="3657600" cy="2743200"/>
          </a:xfrm>
          <a:prstGeom prst="rect">
            <a:avLst/>
          </a:prstGeom>
        </p:spPr>
      </p:pic>
      <p:sp>
        <p:nvSpPr>
          <p:cNvPr id="6" name="Rectangle 5"/>
          <p:cNvSpPr/>
          <p:nvPr/>
        </p:nvSpPr>
        <p:spPr>
          <a:xfrm>
            <a:off x="5562600" y="5181600"/>
            <a:ext cx="2514600" cy="1077218"/>
          </a:xfrm>
          <a:prstGeom prst="rect">
            <a:avLst/>
          </a:prstGeom>
          <a:ln>
            <a:solidFill>
              <a:srgbClr val="4F81BD"/>
            </a:solidFill>
          </a:ln>
        </p:spPr>
        <p:txBody>
          <a:bodyPr wrap="square">
            <a:spAutoFit/>
          </a:bodyPr>
          <a:lstStyle/>
          <a:p>
            <a:pPr lvl="0"/>
            <a:r>
              <a:rPr lang="en-US" sz="1600" i="1" dirty="0">
                <a:solidFill>
                  <a:prstClr val="black"/>
                </a:solidFill>
              </a:rPr>
              <a:t>We also held a challenge event that </a:t>
            </a:r>
            <a:r>
              <a:rPr lang="en-US" sz="1600" i="1" dirty="0" smtClean="0">
                <a:solidFill>
                  <a:prstClr val="black"/>
                </a:solidFill>
              </a:rPr>
              <a:t>brought </a:t>
            </a:r>
            <a:r>
              <a:rPr lang="en-US" sz="1600" i="1" dirty="0">
                <a:solidFill>
                  <a:prstClr val="black"/>
                </a:solidFill>
              </a:rPr>
              <a:t>BME and </a:t>
            </a:r>
            <a:r>
              <a:rPr lang="en-US" sz="1600" i="1" dirty="0" err="1">
                <a:solidFill>
                  <a:prstClr val="black"/>
                </a:solidFill>
              </a:rPr>
              <a:t>Regen</a:t>
            </a:r>
            <a:r>
              <a:rPr lang="en-US" sz="1600" i="1" dirty="0" smtClean="0">
                <a:solidFill>
                  <a:prstClr val="black"/>
                </a:solidFill>
              </a:rPr>
              <a:t>. Into the </a:t>
            </a:r>
            <a:r>
              <a:rPr lang="en-US" sz="1600" i="1" dirty="0" err="1" smtClean="0">
                <a:solidFill>
                  <a:prstClr val="black"/>
                </a:solidFill>
              </a:rPr>
              <a:t>lego</a:t>
            </a:r>
            <a:r>
              <a:rPr lang="en-US" sz="1600" i="1" dirty="0" smtClean="0">
                <a:solidFill>
                  <a:prstClr val="black"/>
                </a:solidFill>
              </a:rPr>
              <a:t> league comp.</a:t>
            </a:r>
            <a:endParaRPr lang="en-US" sz="1600" i="1" dirty="0">
              <a:solidFill>
                <a:prstClr val="black"/>
              </a:solidFill>
            </a:endParaRPr>
          </a:p>
        </p:txBody>
      </p:sp>
      <p:sp>
        <p:nvSpPr>
          <p:cNvPr id="7" name="Rectangle 6"/>
          <p:cNvSpPr/>
          <p:nvPr/>
        </p:nvSpPr>
        <p:spPr>
          <a:xfrm>
            <a:off x="2514600" y="6519446"/>
            <a:ext cx="4572000" cy="338554"/>
          </a:xfrm>
          <a:prstGeom prst="rect">
            <a:avLst/>
          </a:prstGeom>
        </p:spPr>
        <p:txBody>
          <a:bodyPr wrap="square">
            <a:spAutoFit/>
          </a:bodyPr>
          <a:lstStyle/>
          <a:p>
            <a:pPr lvl="0"/>
            <a:r>
              <a:rPr lang="en-US" sz="1600" dirty="0">
                <a:solidFill>
                  <a:srgbClr val="FF0000"/>
                </a:solidFill>
              </a:rPr>
              <a:t>This was funded through indirect return…</a:t>
            </a:r>
          </a:p>
        </p:txBody>
      </p:sp>
      <p:sp>
        <p:nvSpPr>
          <p:cNvPr id="3" name="TextBox 2"/>
          <p:cNvSpPr txBox="1"/>
          <p:nvPr/>
        </p:nvSpPr>
        <p:spPr>
          <a:xfrm>
            <a:off x="5410200" y="4495800"/>
            <a:ext cx="2667000" cy="523220"/>
          </a:xfrm>
          <a:prstGeom prst="rect">
            <a:avLst/>
          </a:prstGeom>
          <a:noFill/>
        </p:spPr>
        <p:txBody>
          <a:bodyPr wrap="square" rtlCol="0">
            <a:spAutoFit/>
          </a:bodyPr>
          <a:lstStyle/>
          <a:p>
            <a:r>
              <a:rPr lang="en-US" sz="1400" i="1" dirty="0" smtClean="0"/>
              <a:t>I was the only one that got burned in the soldering lesson!</a:t>
            </a:r>
            <a:endParaRPr lang="en-US" sz="1400" i="1"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978774C-A889-7D47-95EC-7FEE94DE0BAD}" type="slidenum">
              <a:rPr lang="en-US" smtClean="0"/>
              <a:pPr>
                <a:defRPr/>
              </a:pPr>
              <a:t>20</a:t>
            </a:fld>
            <a:endParaRPr lang="en-US"/>
          </a:p>
        </p:txBody>
      </p:sp>
      <p:sp>
        <p:nvSpPr>
          <p:cNvPr id="3" name="TextBox 1"/>
          <p:cNvSpPr txBox="1">
            <a:spLocks noChangeArrowheads="1"/>
          </p:cNvSpPr>
          <p:nvPr/>
        </p:nvSpPr>
        <p:spPr bwMode="auto">
          <a:xfrm>
            <a:off x="228600" y="304800"/>
            <a:ext cx="60528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Metrics: Our Lego League team for 2011/2012</a:t>
            </a:r>
          </a:p>
        </p:txBody>
      </p:sp>
      <p:pic>
        <p:nvPicPr>
          <p:cNvPr id="4" name="Picture 3"/>
          <p:cNvPicPr>
            <a:picLocks noChangeAspect="1"/>
          </p:cNvPicPr>
          <p:nvPr/>
        </p:nvPicPr>
        <p:blipFill>
          <a:blip r:embed="rId2"/>
          <a:stretch>
            <a:fillRect/>
          </a:stretch>
        </p:blipFill>
        <p:spPr>
          <a:xfrm>
            <a:off x="1295400" y="838200"/>
            <a:ext cx="6198781" cy="5867400"/>
          </a:xfrm>
          <a:prstGeom prst="rect">
            <a:avLst/>
          </a:prstGeom>
        </p:spPr>
      </p:pic>
    </p:spTree>
    <p:extLst>
      <p:ext uri="{BB962C8B-B14F-4D97-AF65-F5344CB8AC3E}">
        <p14:creationId xmlns:p14="http://schemas.microsoft.com/office/powerpoint/2010/main" val="4052538356"/>
      </p:ext>
    </p:ext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3CC1BDBB-F2F9-7F4D-8024-B70C28EF0BA1}" type="slidenum">
              <a:rPr lang="en-US"/>
              <a:pPr>
                <a:defRPr/>
              </a:pPr>
              <a:t>21</a:t>
            </a:fld>
            <a:endParaRPr lang="en-US"/>
          </a:p>
        </p:txBody>
      </p:sp>
      <p:sp>
        <p:nvSpPr>
          <p:cNvPr id="33794" name="TextBox 3"/>
          <p:cNvSpPr txBox="1">
            <a:spLocks noChangeArrowheads="1"/>
          </p:cNvSpPr>
          <p:nvPr/>
        </p:nvSpPr>
        <p:spPr bwMode="auto">
          <a:xfrm>
            <a:off x="228600" y="1066800"/>
            <a:ext cx="7162800" cy="4801315"/>
          </a:xfrm>
          <a:prstGeom prst="rect">
            <a:avLst/>
          </a:prstGeom>
          <a:noFill/>
          <a:ln>
            <a:noFill/>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t>The Nanotech Center provides talks to local organizations for the promotion of </a:t>
            </a:r>
            <a:r>
              <a:rPr lang="en-US" sz="1800" b="1" i="1" dirty="0" smtClean="0"/>
              <a:t>Science in Society</a:t>
            </a:r>
            <a:r>
              <a:rPr lang="en-US" sz="1800" dirty="0" smtClean="0"/>
              <a:t>.  We </a:t>
            </a:r>
            <a:r>
              <a:rPr lang="en-US" sz="1800" dirty="0"/>
              <a:t>do not track these </a:t>
            </a:r>
            <a:r>
              <a:rPr lang="en-US" sz="1800" dirty="0" smtClean="0"/>
              <a:t>carefully but some examples </a:t>
            </a:r>
            <a:r>
              <a:rPr lang="en-US" sz="1800" dirty="0"/>
              <a:t>include:</a:t>
            </a:r>
          </a:p>
          <a:p>
            <a:pPr eaLnBrk="1" hangingPunct="1"/>
            <a:endParaRPr lang="en-US" sz="1800" dirty="0"/>
          </a:p>
          <a:p>
            <a:pPr eaLnBrk="1" hangingPunct="1"/>
            <a:r>
              <a:rPr lang="en-US" sz="1800" dirty="0"/>
              <a:t>The Retired Methodist Ministers</a:t>
            </a:r>
          </a:p>
          <a:p>
            <a:pPr eaLnBrk="1" hangingPunct="1"/>
            <a:r>
              <a:rPr lang="en-US" sz="1800" dirty="0"/>
              <a:t>The </a:t>
            </a:r>
            <a:r>
              <a:rPr lang="en-US" sz="1800" dirty="0" err="1"/>
              <a:t>Kiwanas</a:t>
            </a:r>
            <a:endParaRPr lang="en-US" sz="1800" dirty="0"/>
          </a:p>
          <a:p>
            <a:pPr eaLnBrk="1" hangingPunct="1"/>
            <a:r>
              <a:rPr lang="en-US" sz="1800" dirty="0"/>
              <a:t>The </a:t>
            </a:r>
            <a:r>
              <a:rPr lang="en-US" sz="1800" dirty="0" smtClean="0"/>
              <a:t>Winston-Salem </a:t>
            </a:r>
            <a:r>
              <a:rPr lang="en-US" sz="1800" dirty="0"/>
              <a:t>Rotary</a:t>
            </a:r>
          </a:p>
          <a:p>
            <a:pPr eaLnBrk="1" hangingPunct="1"/>
            <a:r>
              <a:rPr lang="en-US" sz="1800" dirty="0"/>
              <a:t>The </a:t>
            </a:r>
            <a:r>
              <a:rPr lang="en-US" sz="1800" dirty="0" err="1"/>
              <a:t>Oddfellows</a:t>
            </a:r>
            <a:endParaRPr lang="en-US" sz="1800" dirty="0"/>
          </a:p>
          <a:p>
            <a:pPr eaLnBrk="1" hangingPunct="1"/>
            <a:r>
              <a:rPr lang="en-US" sz="1800" dirty="0"/>
              <a:t>The Winston-Salem </a:t>
            </a:r>
            <a:r>
              <a:rPr lang="en-US" sz="1800" dirty="0" err="1" smtClean="0"/>
              <a:t>CoC</a:t>
            </a:r>
            <a:endParaRPr lang="en-US" sz="1800" dirty="0"/>
          </a:p>
          <a:p>
            <a:pPr eaLnBrk="1" hangingPunct="1"/>
            <a:r>
              <a:rPr lang="en-US" sz="1800" dirty="0"/>
              <a:t>Youth groups of the Moravian </a:t>
            </a:r>
            <a:r>
              <a:rPr lang="en-US" sz="1800" dirty="0" smtClean="0"/>
              <a:t>Church</a:t>
            </a:r>
          </a:p>
          <a:p>
            <a:pPr eaLnBrk="1" hangingPunct="1"/>
            <a:r>
              <a:rPr lang="en-US" sz="1800" dirty="0" smtClean="0"/>
              <a:t>REU programs at NCSU</a:t>
            </a:r>
          </a:p>
          <a:p>
            <a:pPr eaLnBrk="1" hangingPunct="1"/>
            <a:r>
              <a:rPr lang="en-US" sz="1800" dirty="0" smtClean="0"/>
              <a:t>TIPs program of Duke University</a:t>
            </a:r>
            <a:endParaRPr lang="en-US" sz="1800" dirty="0"/>
          </a:p>
          <a:p>
            <a:pPr eaLnBrk="1" hangingPunct="1"/>
            <a:endParaRPr lang="en-US" sz="1800" dirty="0"/>
          </a:p>
          <a:p>
            <a:pPr eaLnBrk="1" hangingPunct="1"/>
            <a:endParaRPr lang="en-US" sz="1800" dirty="0" smtClean="0"/>
          </a:p>
          <a:p>
            <a:pPr eaLnBrk="1" hangingPunct="1"/>
            <a:endParaRPr lang="en-US" sz="1800" dirty="0"/>
          </a:p>
          <a:p>
            <a:pPr eaLnBrk="1" hangingPunct="1"/>
            <a:r>
              <a:rPr lang="en-US" sz="1800" dirty="0"/>
              <a:t>Also various appearances on Earth and Sky, Channel 14 news, Discovery News</a:t>
            </a:r>
          </a:p>
        </p:txBody>
      </p:sp>
      <p:sp>
        <p:nvSpPr>
          <p:cNvPr id="5" name="TextBox 1"/>
          <p:cNvSpPr txBox="1">
            <a:spLocks noChangeArrowheads="1"/>
          </p:cNvSpPr>
          <p:nvPr/>
        </p:nvSpPr>
        <p:spPr bwMode="auto">
          <a:xfrm>
            <a:off x="228600" y="304800"/>
            <a:ext cx="42179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Metrics: Outreach - Community</a:t>
            </a:r>
          </a:p>
        </p:txBody>
      </p:sp>
      <p:pic>
        <p:nvPicPr>
          <p:cNvPr id="3" name="Picture 2"/>
          <p:cNvPicPr>
            <a:picLocks noChangeAspect="1"/>
          </p:cNvPicPr>
          <p:nvPr/>
        </p:nvPicPr>
        <p:blipFill>
          <a:blip r:embed="rId2"/>
          <a:stretch>
            <a:fillRect/>
          </a:stretch>
        </p:blipFill>
        <p:spPr>
          <a:xfrm>
            <a:off x="4267200" y="2121426"/>
            <a:ext cx="4140200" cy="2755374"/>
          </a:xfrm>
          <a:prstGeom prst="rect">
            <a:avLst/>
          </a:prstGeom>
        </p:spPr>
      </p:pic>
      <p:sp>
        <p:nvSpPr>
          <p:cNvPr id="4" name="TextBox 3"/>
          <p:cNvSpPr txBox="1"/>
          <p:nvPr/>
        </p:nvSpPr>
        <p:spPr>
          <a:xfrm>
            <a:off x="4267200" y="1816626"/>
            <a:ext cx="2006228" cy="276999"/>
          </a:xfrm>
          <a:prstGeom prst="rect">
            <a:avLst/>
          </a:prstGeom>
          <a:noFill/>
        </p:spPr>
        <p:txBody>
          <a:bodyPr wrap="none" rtlCol="0">
            <a:spAutoFit/>
          </a:bodyPr>
          <a:lstStyle/>
          <a:p>
            <a:r>
              <a:rPr lang="en-US" sz="1200" dirty="0" smtClean="0"/>
              <a:t>From Signs of the Times…</a:t>
            </a:r>
            <a:endParaRPr lang="en-US" sz="1200"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22E81DF-6CAD-904C-B3FA-50D2C2A871EB}" type="slidenum">
              <a:rPr lang="en-US" smtClean="0"/>
              <a:pPr>
                <a:defRPr/>
              </a:pPr>
              <a:t>22</a:t>
            </a:fld>
            <a:endParaRPr lang="en-US"/>
          </a:p>
        </p:txBody>
      </p:sp>
      <p:sp>
        <p:nvSpPr>
          <p:cNvPr id="34818" name="TextBox 2"/>
          <p:cNvSpPr txBox="1">
            <a:spLocks noChangeArrowheads="1"/>
          </p:cNvSpPr>
          <p:nvPr/>
        </p:nvSpPr>
        <p:spPr bwMode="auto">
          <a:xfrm>
            <a:off x="228600" y="1066800"/>
            <a:ext cx="42672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As we all are aware, the rising cost of journals continues to impact the overall operation of research libraries across the world.  In response to this, the Nanotech Center has become actively engaged in the “open source project.”  In the U.S. Cornell has led the way with open source journals, encouraging its researchers to support these journals through publishing in them.  </a:t>
            </a:r>
          </a:p>
          <a:p>
            <a:pPr eaLnBrk="1" hangingPunct="1"/>
            <a:endParaRPr lang="en-US" sz="1800"/>
          </a:p>
          <a:p>
            <a:pPr eaLnBrk="1" hangingPunct="1"/>
            <a:r>
              <a:rPr lang="en-US" sz="1800"/>
              <a:t>Two open source journals now call Nanotech home.  We are the home offices of the editor-in-chief of the journal </a:t>
            </a:r>
            <a:r>
              <a:rPr lang="en-US" sz="1800" b="1" i="1"/>
              <a:t>Engineering (ENG)</a:t>
            </a:r>
            <a:r>
              <a:rPr lang="en-US" sz="1800"/>
              <a:t> and the </a:t>
            </a:r>
            <a:r>
              <a:rPr lang="en-US" sz="1800" b="1" i="1"/>
              <a:t>Journal for Biosensors and Bioelectronics (JBSBE).</a:t>
            </a:r>
            <a:endParaRPr lang="en-US" sz="1800"/>
          </a:p>
          <a:p>
            <a:pPr eaLnBrk="1" hangingPunct="1"/>
            <a:endParaRPr lang="en-US" sz="1800" b="1" i="1"/>
          </a:p>
          <a:p>
            <a:pPr eaLnBrk="1" hangingPunct="1"/>
            <a:r>
              <a:rPr lang="en-US" sz="1800"/>
              <a:t>Both journals boast world-wide circulation</a:t>
            </a:r>
          </a:p>
        </p:txBody>
      </p:sp>
      <p:sp>
        <p:nvSpPr>
          <p:cNvPr id="4" name="TextBox 1"/>
          <p:cNvSpPr txBox="1">
            <a:spLocks noChangeArrowheads="1"/>
          </p:cNvSpPr>
          <p:nvPr/>
        </p:nvSpPr>
        <p:spPr bwMode="auto">
          <a:xfrm>
            <a:off x="228600" y="304800"/>
            <a:ext cx="3787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Metrics: Outreach - Journals</a:t>
            </a:r>
          </a:p>
        </p:txBody>
      </p:sp>
      <p:pic>
        <p:nvPicPr>
          <p:cNvPr id="34820" name="Picture 4" descr="Engineering_02_11_Content_2010121003584664.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066800"/>
            <a:ext cx="3871913" cy="5257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and.MPG" descr="/Users/carroldl/Documents/Presentations/2010 Center talks/hand.MPG">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3810000" y="609600"/>
            <a:ext cx="4470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p:cNvSpPr txBox="1">
            <a:spLocks noChangeArrowheads="1"/>
          </p:cNvSpPr>
          <p:nvPr/>
        </p:nvSpPr>
        <p:spPr bwMode="auto">
          <a:xfrm>
            <a:off x="228600" y="304800"/>
            <a:ext cx="2773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Highlights: Research</a:t>
            </a:r>
          </a:p>
        </p:txBody>
      </p:sp>
      <p:sp>
        <p:nvSpPr>
          <p:cNvPr id="2" name="TextBox 1"/>
          <p:cNvSpPr txBox="1"/>
          <p:nvPr/>
        </p:nvSpPr>
        <p:spPr>
          <a:xfrm>
            <a:off x="228600" y="914400"/>
            <a:ext cx="3429000" cy="5754688"/>
          </a:xfrm>
          <a:prstGeom prst="rect">
            <a:avLst/>
          </a:prstGeom>
          <a:noFill/>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b="1">
                <a:latin typeface="Calibri" charset="0"/>
              </a:rPr>
              <a:t>“To turn the human body into one of these…” </a:t>
            </a:r>
            <a:r>
              <a:rPr lang="en-US" sz="1600">
                <a:latin typeface="Calibri" charset="0"/>
              </a:rPr>
              <a:t>those famous words from the movie Matrix may be a little closer than you think.  Nanotech researchers have developed a fabric that can literally generate power from the body’s heat.  Because of its unique form factor – that of a flexible felt, the material can be applied nearly anywhere at ultra-low cost.  A few simple estimates:</a:t>
            </a:r>
          </a:p>
          <a:p>
            <a:pPr eaLnBrk="1" hangingPunct="1"/>
            <a:endParaRPr lang="en-US" sz="1600">
              <a:latin typeface="Calibri" charset="0"/>
            </a:endParaRPr>
          </a:p>
          <a:p>
            <a:pPr eaLnBrk="1" hangingPunct="1"/>
            <a:r>
              <a:rPr lang="en-US" sz="1600" i="1">
                <a:latin typeface="Calibri" charset="0"/>
              </a:rPr>
              <a:t>A plane outfitted with PowerFelt in the seats could run its entertainment system through the heat given off by passengers.</a:t>
            </a:r>
          </a:p>
          <a:p>
            <a:pPr eaLnBrk="1" hangingPunct="1"/>
            <a:endParaRPr lang="en-US" sz="1600" i="1">
              <a:latin typeface="Calibri" charset="0"/>
            </a:endParaRPr>
          </a:p>
          <a:p>
            <a:pPr eaLnBrk="1" hangingPunct="1"/>
            <a:r>
              <a:rPr lang="en-US" sz="1600" i="1">
                <a:latin typeface="Calibri" charset="0"/>
              </a:rPr>
              <a:t>Your sheets could recharge your MP3 player while you sleep</a:t>
            </a:r>
          </a:p>
          <a:p>
            <a:pPr eaLnBrk="1" hangingPunct="1"/>
            <a:endParaRPr lang="en-US" sz="1600" i="1">
              <a:latin typeface="Calibri" charset="0"/>
            </a:endParaRPr>
          </a:p>
          <a:p>
            <a:pPr eaLnBrk="1" hangingPunct="1"/>
            <a:r>
              <a:rPr lang="en-US" sz="1600" i="1">
                <a:latin typeface="Calibri" charset="0"/>
              </a:rPr>
              <a:t>The dashboard in your car may soon be run entirely from the waste heat of the engine.</a:t>
            </a:r>
          </a:p>
        </p:txBody>
      </p:sp>
      <p:sp>
        <p:nvSpPr>
          <p:cNvPr id="35844" name="TextBox 2"/>
          <p:cNvSpPr txBox="1">
            <a:spLocks noChangeArrowheads="1"/>
          </p:cNvSpPr>
          <p:nvPr/>
        </p:nvSpPr>
        <p:spPr bwMode="auto">
          <a:xfrm>
            <a:off x="1905000" y="6477000"/>
            <a:ext cx="5295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b="1">
                <a:solidFill>
                  <a:srgbClr val="FF0000"/>
                </a:solidFill>
              </a:rPr>
              <a:t>Recently featured in the NY Times and Bloomberg Business</a:t>
            </a:r>
          </a:p>
        </p:txBody>
      </p:sp>
      <p:pic>
        <p:nvPicPr>
          <p:cNvPr id="35845"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4191000"/>
            <a:ext cx="3352800"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228600" y="304800"/>
            <a:ext cx="2773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Highlights: Research</a:t>
            </a:r>
          </a:p>
        </p:txBody>
      </p:sp>
      <p:sp>
        <p:nvSpPr>
          <p:cNvPr id="2" name="Rectangle 1"/>
          <p:cNvSpPr/>
          <p:nvPr/>
        </p:nvSpPr>
        <p:spPr>
          <a:xfrm>
            <a:off x="228600" y="1143000"/>
            <a:ext cx="3886200" cy="5262980"/>
          </a:xfrm>
          <a:prstGeom prst="rect">
            <a:avLst/>
          </a:prstGeom>
        </p:spPr>
        <p:txBody>
          <a:bodyPr>
            <a:spAutoFit/>
          </a:bodyPr>
          <a:lstStyle/>
          <a:p>
            <a:pPr marL="285750" indent="-285750">
              <a:buFont typeface="Arial"/>
              <a:buChar char="•"/>
              <a:defRPr/>
            </a:pPr>
            <a:r>
              <a:rPr lang="en-US" sz="1600" dirty="0">
                <a:latin typeface="+mn-lt"/>
              </a:rPr>
              <a:t>FIPEL: the introduction of the first new light bulb in 20 years.  </a:t>
            </a:r>
            <a:endParaRPr lang="en-US" sz="1600" dirty="0" smtClean="0">
              <a:latin typeface="+mn-lt"/>
            </a:endParaRPr>
          </a:p>
          <a:p>
            <a:pPr marL="285750" indent="-285750">
              <a:buFont typeface="Arial"/>
              <a:buChar char="•"/>
              <a:defRPr/>
            </a:pPr>
            <a:endParaRPr lang="en-US" sz="1600" dirty="0">
              <a:latin typeface="+mn-lt"/>
            </a:endParaRPr>
          </a:p>
          <a:p>
            <a:pPr marL="285750" indent="-285750">
              <a:buFont typeface="Arial"/>
              <a:buChar char="•"/>
              <a:defRPr/>
            </a:pPr>
            <a:r>
              <a:rPr lang="en-US" sz="1600" dirty="0">
                <a:latin typeface="+mn-lt"/>
              </a:rPr>
              <a:t>N</a:t>
            </a:r>
            <a:r>
              <a:rPr lang="en-US" sz="1600" dirty="0" smtClean="0">
                <a:latin typeface="+mn-lt"/>
              </a:rPr>
              <a:t>early </a:t>
            </a:r>
            <a:r>
              <a:rPr lang="en-US" sz="1600" dirty="0">
                <a:latin typeface="+mn-lt"/>
              </a:rPr>
              <a:t>30% of all electricity generated in the U.S. goes into lighting.  </a:t>
            </a:r>
            <a:endParaRPr lang="en-US" sz="1600" dirty="0" smtClean="0">
              <a:latin typeface="+mn-lt"/>
            </a:endParaRPr>
          </a:p>
          <a:p>
            <a:pPr marL="285750" indent="-285750">
              <a:buFont typeface="Arial"/>
              <a:buChar char="•"/>
              <a:defRPr/>
            </a:pPr>
            <a:endParaRPr lang="en-US" sz="1600" dirty="0">
              <a:latin typeface="+mn-lt"/>
            </a:endParaRPr>
          </a:p>
          <a:p>
            <a:pPr marL="285750" indent="-285750">
              <a:buFont typeface="Arial"/>
              <a:buChar char="•"/>
              <a:defRPr/>
            </a:pPr>
            <a:r>
              <a:rPr lang="en-US" sz="1600" dirty="0">
                <a:latin typeface="+mn-lt"/>
              </a:rPr>
              <a:t>T</a:t>
            </a:r>
            <a:r>
              <a:rPr lang="en-US" sz="1600" dirty="0" smtClean="0">
                <a:latin typeface="+mn-lt"/>
              </a:rPr>
              <a:t>here </a:t>
            </a:r>
            <a:r>
              <a:rPr lang="en-US" sz="1600" dirty="0">
                <a:latin typeface="+mn-lt"/>
              </a:rPr>
              <a:t>have been some advances, the fluorescent bulb, the LED, but fundamentally these technologies are just refinements of older ways of doing things.  </a:t>
            </a:r>
            <a:endParaRPr lang="en-US" sz="1600" dirty="0" smtClean="0">
              <a:latin typeface="+mn-lt"/>
            </a:endParaRPr>
          </a:p>
          <a:p>
            <a:pPr marL="285750" indent="-285750">
              <a:buFont typeface="Arial"/>
              <a:buChar char="•"/>
              <a:defRPr/>
            </a:pPr>
            <a:endParaRPr lang="en-US" sz="1600" dirty="0">
              <a:latin typeface="+mn-lt"/>
            </a:endParaRPr>
          </a:p>
          <a:p>
            <a:pPr marL="285750" indent="-285750">
              <a:buFont typeface="Arial"/>
              <a:buChar char="•"/>
              <a:defRPr/>
            </a:pPr>
            <a:r>
              <a:rPr lang="en-US" sz="1600" dirty="0" smtClean="0">
                <a:latin typeface="+mn-lt"/>
              </a:rPr>
              <a:t>WFU FIPEL is a </a:t>
            </a:r>
            <a:r>
              <a:rPr lang="en-US" sz="1600" dirty="0">
                <a:latin typeface="+mn-lt"/>
              </a:rPr>
              <a:t>wholly new way of generating light for homes and office buildings.  Through the use of molecular engineering we have created a range of new materials that, when integrated into the unique FIPEL design, completely changes the way we think of a light bulb: with longer life, brighter output, and more efficiency. </a:t>
            </a:r>
          </a:p>
        </p:txBody>
      </p:sp>
      <p:pic>
        <p:nvPicPr>
          <p:cNvPr id="36867" name="Picture 3" descr="photo-3.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3886200" y="1905000"/>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438400" y="6504028"/>
            <a:ext cx="3905374" cy="369332"/>
          </a:xfrm>
          <a:prstGeom prst="rect">
            <a:avLst/>
          </a:prstGeom>
          <a:noFill/>
        </p:spPr>
        <p:txBody>
          <a:bodyPr wrap="none" rtlCol="0">
            <a:spAutoFit/>
          </a:bodyPr>
          <a:lstStyle/>
          <a:p>
            <a:r>
              <a:rPr lang="en-US" dirty="0" smtClean="0">
                <a:solidFill>
                  <a:srgbClr val="FF0000"/>
                </a:solidFill>
              </a:rPr>
              <a:t>Physics/</a:t>
            </a:r>
            <a:r>
              <a:rPr lang="en-US" dirty="0" err="1" smtClean="0">
                <a:solidFill>
                  <a:srgbClr val="FF0000"/>
                </a:solidFill>
              </a:rPr>
              <a:t>Chem</a:t>
            </a:r>
            <a:r>
              <a:rPr lang="en-US" dirty="0" smtClean="0">
                <a:solidFill>
                  <a:srgbClr val="FF0000"/>
                </a:solidFill>
              </a:rPr>
              <a:t> - Licensed </a:t>
            </a:r>
            <a:r>
              <a:rPr lang="en-US" dirty="0" smtClean="0">
                <a:solidFill>
                  <a:srgbClr val="FF0000"/>
                </a:solidFill>
              </a:rPr>
              <a:t>to </a:t>
            </a:r>
            <a:r>
              <a:rPr lang="en-US" dirty="0" err="1" smtClean="0">
                <a:solidFill>
                  <a:srgbClr val="FF0000"/>
                </a:solidFill>
              </a:rPr>
              <a:t>CeeLite</a:t>
            </a:r>
            <a:endParaRPr lang="en-US" dirty="0">
              <a:solidFill>
                <a:srgbClr val="FF0000"/>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228600" y="304800"/>
            <a:ext cx="2773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Highlights: Research</a:t>
            </a:r>
          </a:p>
        </p:txBody>
      </p:sp>
      <p:sp>
        <p:nvSpPr>
          <p:cNvPr id="2" name="TextBox 1"/>
          <p:cNvSpPr txBox="1"/>
          <p:nvPr/>
        </p:nvSpPr>
        <p:spPr>
          <a:xfrm>
            <a:off x="228600" y="838200"/>
            <a:ext cx="3683000" cy="646113"/>
          </a:xfrm>
          <a:prstGeom prst="rect">
            <a:avLst/>
          </a:prstGeom>
          <a:noFill/>
        </p:spPr>
        <p:txBody>
          <a:bodyPr wrap="none">
            <a:spAutoFit/>
          </a:bodyPr>
          <a:lstStyle/>
          <a:p>
            <a:pPr>
              <a:defRPr/>
            </a:pPr>
            <a:r>
              <a:rPr lang="en-US" b="1" dirty="0">
                <a:latin typeface="+mn-lt"/>
              </a:rPr>
              <a:t>Back Pain?  There’s an app for that…</a:t>
            </a:r>
          </a:p>
          <a:p>
            <a:pPr>
              <a:defRPr/>
            </a:pPr>
            <a:r>
              <a:rPr lang="en-US" i="1" dirty="0">
                <a:latin typeface="+mn-lt"/>
              </a:rPr>
              <a:t>The next step in medical care.</a:t>
            </a:r>
          </a:p>
        </p:txBody>
      </p:sp>
      <p:sp>
        <p:nvSpPr>
          <p:cNvPr id="3" name="TextBox 2"/>
          <p:cNvSpPr txBox="1"/>
          <p:nvPr/>
        </p:nvSpPr>
        <p:spPr>
          <a:xfrm>
            <a:off x="228600" y="1524000"/>
            <a:ext cx="4800600" cy="5016759"/>
          </a:xfrm>
          <a:prstGeom prst="rect">
            <a:avLst/>
          </a:prstGeom>
          <a:noFill/>
        </p:spPr>
        <p:txBody>
          <a:bodyPr>
            <a:spAutoFit/>
          </a:bodyPr>
          <a:lstStyle/>
          <a:p>
            <a:pPr marL="285750" indent="-285750">
              <a:buFont typeface="Arial"/>
              <a:buChar char="•"/>
              <a:defRPr/>
            </a:pPr>
            <a:r>
              <a:rPr lang="en-US" sz="1600" dirty="0" smtClean="0">
                <a:latin typeface="+mn-lt"/>
              </a:rPr>
              <a:t>An RFID-based </a:t>
            </a:r>
            <a:r>
              <a:rPr lang="en-US" sz="1600" dirty="0">
                <a:latin typeface="+mn-lt"/>
              </a:rPr>
              <a:t>sensor technology </a:t>
            </a:r>
            <a:r>
              <a:rPr lang="en-US" sz="1600" dirty="0" smtClean="0">
                <a:latin typeface="+mn-lt"/>
              </a:rPr>
              <a:t>capable of measuring strain, temperature, and shear. </a:t>
            </a:r>
          </a:p>
          <a:p>
            <a:pPr marL="285750" indent="-285750">
              <a:buFont typeface="Arial"/>
              <a:buChar char="•"/>
              <a:defRPr/>
            </a:pPr>
            <a:endParaRPr lang="en-US" sz="1600" dirty="0">
              <a:latin typeface="+mn-lt"/>
            </a:endParaRPr>
          </a:p>
          <a:p>
            <a:pPr marL="285750" indent="-285750">
              <a:buFont typeface="Arial"/>
              <a:buChar char="•"/>
              <a:defRPr/>
            </a:pPr>
            <a:r>
              <a:rPr lang="en-US" sz="1600" dirty="0" smtClean="0">
                <a:latin typeface="+mn-lt"/>
              </a:rPr>
              <a:t>These </a:t>
            </a:r>
            <a:r>
              <a:rPr lang="en-US" sz="1600" dirty="0">
                <a:latin typeface="+mn-lt"/>
              </a:rPr>
              <a:t>new sensors adhere to the skin similar to the common nicotine patches used by smokers to quit.  But using an embedded RFID chip, they can communicate muscular-skeletal alignment, along with other physiological measures, to physicians to understand how misalignments in the "frame" of a person (or dummy) can lead to injury and/or chronic pain.  </a:t>
            </a:r>
            <a:endParaRPr lang="en-US" sz="1600" dirty="0" smtClean="0">
              <a:latin typeface="+mn-lt"/>
            </a:endParaRPr>
          </a:p>
          <a:p>
            <a:pPr marL="285750" indent="-285750">
              <a:buFont typeface="Arial"/>
              <a:buChar char="•"/>
              <a:defRPr/>
            </a:pPr>
            <a:endParaRPr lang="en-US" sz="1600" dirty="0">
              <a:latin typeface="+mn-lt"/>
            </a:endParaRPr>
          </a:p>
          <a:p>
            <a:pPr marL="285750" indent="-285750">
              <a:buFont typeface="Arial"/>
              <a:buChar char="•"/>
              <a:defRPr/>
            </a:pPr>
            <a:r>
              <a:rPr lang="en-US" sz="1600" dirty="0" smtClean="0">
                <a:latin typeface="+mn-lt"/>
              </a:rPr>
              <a:t>T</a:t>
            </a:r>
            <a:r>
              <a:rPr lang="en-US" sz="1600" dirty="0" smtClean="0">
                <a:latin typeface="+mn-lt"/>
              </a:rPr>
              <a:t>hese tags </a:t>
            </a:r>
            <a:r>
              <a:rPr lang="en-US" sz="1600" dirty="0">
                <a:latin typeface="+mn-lt"/>
              </a:rPr>
              <a:t>are more than just a new type of </a:t>
            </a:r>
            <a:r>
              <a:rPr lang="en-US" sz="1600" dirty="0" smtClean="0">
                <a:latin typeface="+mn-lt"/>
              </a:rPr>
              <a:t>sensor</a:t>
            </a:r>
            <a:r>
              <a:rPr lang="en-US" sz="1600" dirty="0">
                <a:latin typeface="+mn-lt"/>
              </a:rPr>
              <a:t>,</a:t>
            </a:r>
            <a:r>
              <a:rPr lang="en-US" sz="1600" dirty="0" smtClean="0">
                <a:latin typeface="+mn-lt"/>
              </a:rPr>
              <a:t> </a:t>
            </a:r>
            <a:r>
              <a:rPr lang="en-US" sz="1600" dirty="0">
                <a:latin typeface="+mn-lt"/>
              </a:rPr>
              <a:t>they will become a new type of </a:t>
            </a:r>
            <a:r>
              <a:rPr lang="en-US" sz="1600" dirty="0" smtClean="0">
                <a:latin typeface="+mn-lt"/>
              </a:rPr>
              <a:t>medicine: because </a:t>
            </a:r>
            <a:r>
              <a:rPr lang="en-US" sz="1600" dirty="0">
                <a:latin typeface="+mn-lt"/>
              </a:rPr>
              <a:t>they use the resources of the world wide web to communicate, store, and analyze information.  In fact most of the analysis and communications is actually done right through your </a:t>
            </a:r>
            <a:r>
              <a:rPr lang="en-US" sz="1600" dirty="0" err="1">
                <a:latin typeface="+mn-lt"/>
              </a:rPr>
              <a:t>iphone</a:t>
            </a:r>
            <a:r>
              <a:rPr lang="en-US" sz="1600" dirty="0">
                <a:latin typeface="+mn-lt"/>
              </a:rPr>
              <a:t>! </a:t>
            </a:r>
          </a:p>
          <a:p>
            <a:pPr marL="285750" indent="-285750">
              <a:buFont typeface="Arial"/>
              <a:buChar char="•"/>
              <a:defRPr/>
            </a:pPr>
            <a:endParaRPr lang="en-US" sz="1600" dirty="0">
              <a:latin typeface="+mn-lt"/>
            </a:endParaRPr>
          </a:p>
          <a:p>
            <a:pPr>
              <a:defRPr/>
            </a:pPr>
            <a:r>
              <a:rPr lang="en-US" sz="1600" dirty="0" err="1">
                <a:latin typeface="+mn-lt"/>
              </a:rPr>
              <a:t>Siri</a:t>
            </a:r>
            <a:r>
              <a:rPr lang="en-US" sz="1600" dirty="0">
                <a:latin typeface="+mn-lt"/>
              </a:rPr>
              <a:t>… How am I feeling today…   </a:t>
            </a:r>
          </a:p>
        </p:txBody>
      </p:sp>
      <p:sp>
        <p:nvSpPr>
          <p:cNvPr id="37892" name="TextBox 3"/>
          <p:cNvSpPr txBox="1">
            <a:spLocks noChangeArrowheads="1"/>
          </p:cNvSpPr>
          <p:nvPr/>
        </p:nvSpPr>
        <p:spPr bwMode="auto">
          <a:xfrm>
            <a:off x="990600" y="6488668"/>
            <a:ext cx="7095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solidFill>
                  <a:srgbClr val="FF0000"/>
                </a:solidFill>
              </a:rPr>
              <a:t>Ortho/Comp </a:t>
            </a:r>
            <a:r>
              <a:rPr lang="en-US" sz="1800" dirty="0" err="1" smtClean="0">
                <a:solidFill>
                  <a:srgbClr val="FF0000"/>
                </a:solidFill>
              </a:rPr>
              <a:t>Sci</a:t>
            </a:r>
            <a:r>
              <a:rPr lang="en-US" sz="1800" dirty="0" smtClean="0">
                <a:solidFill>
                  <a:srgbClr val="FF0000"/>
                </a:solidFill>
              </a:rPr>
              <a:t>/Physics -Licensed </a:t>
            </a:r>
            <a:r>
              <a:rPr lang="en-US" sz="1800" dirty="0">
                <a:solidFill>
                  <a:srgbClr val="FF0000"/>
                </a:solidFill>
              </a:rPr>
              <a:t>to </a:t>
            </a:r>
            <a:r>
              <a:rPr lang="en-US" sz="1800" dirty="0" err="1">
                <a:solidFill>
                  <a:srgbClr val="FF0000"/>
                </a:solidFill>
              </a:rPr>
              <a:t>Orthovative</a:t>
            </a:r>
            <a:r>
              <a:rPr lang="en-US" sz="1800" dirty="0">
                <a:solidFill>
                  <a:srgbClr val="FF0000"/>
                </a:solidFill>
              </a:rPr>
              <a:t> Technologies Inc.</a:t>
            </a:r>
          </a:p>
        </p:txBody>
      </p:sp>
      <p:pic>
        <p:nvPicPr>
          <p:cNvPr id="3789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066800"/>
            <a:ext cx="271462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10" descr="Macintosh HD:Users:carroldl:Downloads:ruler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3581400"/>
            <a:ext cx="2641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TextBox 5"/>
          <p:cNvSpPr txBox="1">
            <a:spLocks noChangeArrowheads="1"/>
          </p:cNvSpPr>
          <p:nvPr/>
        </p:nvSpPr>
        <p:spPr bwMode="auto">
          <a:xfrm>
            <a:off x="2286000" y="0"/>
            <a:ext cx="4546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Undergraduate thesis project: Molly Binder</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extBox 668"/>
          <p:cNvSpPr txBox="1">
            <a:spLocks noChangeArrowheads="1"/>
          </p:cNvSpPr>
          <p:nvPr/>
        </p:nvSpPr>
        <p:spPr bwMode="auto">
          <a:xfrm>
            <a:off x="228600" y="838200"/>
            <a:ext cx="5638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i="1">
                <a:latin typeface="Times New Roman" charset="0"/>
                <a:cs typeface="Times New Roman" charset="0"/>
              </a:rPr>
              <a:t>NanoTorr</a:t>
            </a:r>
            <a:r>
              <a:rPr lang="en-US" i="1" baseline="30000">
                <a:latin typeface="Times New Roman" charset="0"/>
                <a:cs typeface="Times New Roman" charset="0"/>
              </a:rPr>
              <a:t>TM</a:t>
            </a:r>
            <a:endParaRPr lang="en-US">
              <a:latin typeface="Times New Roman" charset="0"/>
              <a:cs typeface="Times New Roman" charset="0"/>
            </a:endParaRPr>
          </a:p>
        </p:txBody>
      </p:sp>
      <p:sp>
        <p:nvSpPr>
          <p:cNvPr id="3891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86A2FB9-8F95-3A47-9809-1F5A85690F51}" type="slidenum">
              <a:rPr lang="en-US" sz="1200">
                <a:solidFill>
                  <a:srgbClr val="6E4113"/>
                </a:solidFill>
              </a:rPr>
              <a:pPr eaLnBrk="1" hangingPunct="1"/>
              <a:t>26</a:t>
            </a:fld>
            <a:endParaRPr lang="en-US" sz="1200">
              <a:solidFill>
                <a:srgbClr val="6E4113"/>
              </a:solidFill>
            </a:endParaRPr>
          </a:p>
        </p:txBody>
      </p:sp>
      <p:pic>
        <p:nvPicPr>
          <p:cNvPr id="38916" name="Picture 6" descr="C:\tempie\Temporary Internet Files\Content.Outlook\JYJOS5LJ\DSCN7499 (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000" y="3581400"/>
            <a:ext cx="3657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Box 6"/>
          <p:cNvSpPr txBox="1">
            <a:spLocks noChangeArrowheads="1"/>
          </p:cNvSpPr>
          <p:nvPr/>
        </p:nvSpPr>
        <p:spPr bwMode="auto">
          <a:xfrm>
            <a:off x="457200" y="6510190"/>
            <a:ext cx="64027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smtClean="0">
                <a:solidFill>
                  <a:srgbClr val="FF0000"/>
                </a:solidFill>
              </a:rPr>
              <a:t>Plastics/Ortho/Physics/Cancer -Licensed </a:t>
            </a:r>
            <a:r>
              <a:rPr lang="en-US" sz="1800" dirty="0">
                <a:solidFill>
                  <a:srgbClr val="FF0000"/>
                </a:solidFill>
              </a:rPr>
              <a:t>to </a:t>
            </a:r>
            <a:r>
              <a:rPr lang="en-US" sz="1800" dirty="0" err="1" smtClean="0">
                <a:solidFill>
                  <a:srgbClr val="FF0000"/>
                </a:solidFill>
              </a:rPr>
              <a:t>Orthovative</a:t>
            </a:r>
            <a:r>
              <a:rPr lang="en-US" sz="1800" dirty="0" smtClean="0">
                <a:solidFill>
                  <a:srgbClr val="FF0000"/>
                </a:solidFill>
              </a:rPr>
              <a:t> Tech</a:t>
            </a:r>
            <a:endParaRPr lang="en-US" sz="1800" dirty="0">
              <a:solidFill>
                <a:srgbClr val="FF0000"/>
              </a:solidFill>
            </a:endParaRPr>
          </a:p>
        </p:txBody>
      </p:sp>
      <p:sp>
        <p:nvSpPr>
          <p:cNvPr id="7" name="TextBox 1"/>
          <p:cNvSpPr txBox="1">
            <a:spLocks noChangeArrowheads="1"/>
          </p:cNvSpPr>
          <p:nvPr/>
        </p:nvSpPr>
        <p:spPr bwMode="auto">
          <a:xfrm>
            <a:off x="228600" y="304800"/>
            <a:ext cx="2773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Highlights: Research</a:t>
            </a:r>
          </a:p>
        </p:txBody>
      </p:sp>
      <p:sp>
        <p:nvSpPr>
          <p:cNvPr id="8" name="Rectangle 7"/>
          <p:cNvSpPr/>
          <p:nvPr/>
        </p:nvSpPr>
        <p:spPr>
          <a:xfrm>
            <a:off x="228600" y="1676400"/>
            <a:ext cx="4038600" cy="3970318"/>
          </a:xfrm>
          <a:prstGeom prst="rect">
            <a:avLst/>
          </a:prstGeom>
        </p:spPr>
        <p:txBody>
          <a:bodyPr>
            <a:spAutoFit/>
          </a:bodyPr>
          <a:lstStyle/>
          <a:p>
            <a:pPr marL="285750" indent="-285750">
              <a:buFont typeface="Arial"/>
              <a:buChar char="•"/>
              <a:defRPr/>
            </a:pPr>
            <a:r>
              <a:rPr lang="en-US" dirty="0" err="1">
                <a:latin typeface="+mn-lt"/>
              </a:rPr>
              <a:t>P</a:t>
            </a:r>
            <a:r>
              <a:rPr lang="en-US" dirty="0" err="1" smtClean="0">
                <a:latin typeface="+mn-lt"/>
              </a:rPr>
              <a:t>lasmonic</a:t>
            </a:r>
            <a:r>
              <a:rPr lang="en-US" dirty="0" smtClean="0">
                <a:latin typeface="+mn-lt"/>
              </a:rPr>
              <a:t> nanoparticles are used to create </a:t>
            </a:r>
            <a:r>
              <a:rPr lang="en-US" dirty="0" err="1" smtClean="0">
                <a:latin typeface="+mn-lt"/>
              </a:rPr>
              <a:t>mico</a:t>
            </a:r>
            <a:r>
              <a:rPr lang="en-US" dirty="0" smtClean="0">
                <a:latin typeface="+mn-lt"/>
              </a:rPr>
              <a:t>-pressure sensors</a:t>
            </a:r>
          </a:p>
          <a:p>
            <a:pPr marL="285750" indent="-285750">
              <a:buFont typeface="Arial"/>
              <a:buChar char="•"/>
              <a:defRPr/>
            </a:pPr>
            <a:endParaRPr lang="en-US" dirty="0">
              <a:latin typeface="+mn-lt"/>
            </a:endParaRPr>
          </a:p>
          <a:p>
            <a:pPr marL="285750" indent="-285750">
              <a:buFont typeface="Arial"/>
              <a:buChar char="•"/>
              <a:defRPr/>
            </a:pPr>
            <a:r>
              <a:rPr lang="en-US" dirty="0" smtClean="0">
                <a:latin typeface="+mn-lt"/>
              </a:rPr>
              <a:t>New developments this year have allowed for physiologically important pressure detection in compartment syndrome and in open trauma!</a:t>
            </a:r>
          </a:p>
          <a:p>
            <a:pPr marL="285750" indent="-285750">
              <a:buFont typeface="Arial"/>
              <a:buChar char="•"/>
              <a:defRPr/>
            </a:pPr>
            <a:endParaRPr lang="en-US" dirty="0">
              <a:latin typeface="+mn-lt"/>
            </a:endParaRPr>
          </a:p>
          <a:p>
            <a:pPr marL="285750" indent="-285750">
              <a:buFont typeface="Arial"/>
              <a:buChar char="•"/>
              <a:defRPr/>
            </a:pPr>
            <a:r>
              <a:rPr lang="en-US" dirty="0" smtClean="0">
                <a:latin typeface="+mn-lt"/>
              </a:rPr>
              <a:t>Recently</a:t>
            </a:r>
            <a:r>
              <a:rPr lang="en-US" dirty="0">
                <a:latin typeface="+mn-lt"/>
              </a:rPr>
              <a:t>, </a:t>
            </a:r>
            <a:r>
              <a:rPr lang="en-US" dirty="0" smtClean="0">
                <a:latin typeface="+mn-lt"/>
              </a:rPr>
              <a:t>we </a:t>
            </a:r>
            <a:r>
              <a:rPr lang="en-US" dirty="0">
                <a:latin typeface="+mn-lt"/>
              </a:rPr>
              <a:t>have achieved pressure sensing in animals so fine, that </a:t>
            </a:r>
            <a:r>
              <a:rPr lang="en-US" dirty="0" smtClean="0">
                <a:latin typeface="+mn-lt"/>
              </a:rPr>
              <a:t>we can </a:t>
            </a:r>
            <a:r>
              <a:rPr lang="en-US" dirty="0">
                <a:latin typeface="+mn-lt"/>
              </a:rPr>
              <a:t>actually watch the heart beat. </a:t>
            </a:r>
            <a:endParaRPr lang="en-US" dirty="0" smtClean="0">
              <a:latin typeface="+mn-lt"/>
            </a:endParaRPr>
          </a:p>
          <a:p>
            <a:pPr>
              <a:defRPr/>
            </a:pPr>
            <a:endParaRPr lang="en-US" dirty="0" smtClean="0">
              <a:latin typeface="+mn-lt"/>
            </a:endParaRPr>
          </a:p>
          <a:p>
            <a:pPr marL="285750" indent="-285750">
              <a:buFont typeface="Arial"/>
              <a:buChar char="•"/>
              <a:defRPr/>
            </a:pPr>
            <a:r>
              <a:rPr lang="en-US" dirty="0" smtClean="0">
                <a:latin typeface="+mn-lt"/>
              </a:rPr>
              <a:t>Completely replaces the wick catheter and this Molar catheter.</a:t>
            </a:r>
            <a:endParaRPr lang="en-US" dirty="0">
              <a:latin typeface="+mn-lt"/>
            </a:endParaRPr>
          </a:p>
        </p:txBody>
      </p:sp>
      <p:pic>
        <p:nvPicPr>
          <p:cNvPr id="3892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4419600"/>
            <a:ext cx="1484313"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ressureSensor.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70400" y="685801"/>
            <a:ext cx="3657599" cy="2743200"/>
          </a:xfrm>
          <a:prstGeom prst="rect">
            <a:avLst/>
          </a:prstGeom>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978774C-A889-7D47-95EC-7FEE94DE0BAD}" type="slidenum">
              <a:rPr lang="en-US" smtClean="0"/>
              <a:pPr>
                <a:defRPr/>
              </a:pPr>
              <a:t>27</a:t>
            </a:fld>
            <a:endParaRPr lang="en-US"/>
          </a:p>
        </p:txBody>
      </p:sp>
      <p:sp>
        <p:nvSpPr>
          <p:cNvPr id="3" name="TextBox 1"/>
          <p:cNvSpPr txBox="1">
            <a:spLocks noChangeArrowheads="1"/>
          </p:cNvSpPr>
          <p:nvPr/>
        </p:nvSpPr>
        <p:spPr bwMode="auto">
          <a:xfrm>
            <a:off x="228600" y="304800"/>
            <a:ext cx="3486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Our Model for Research…</a:t>
            </a:r>
          </a:p>
        </p:txBody>
      </p:sp>
      <p:pic>
        <p:nvPicPr>
          <p:cNvPr id="4" name="Picture 3"/>
          <p:cNvPicPr>
            <a:picLocks noChangeAspect="1"/>
          </p:cNvPicPr>
          <p:nvPr/>
        </p:nvPicPr>
        <p:blipFill>
          <a:blip r:embed="rId2"/>
          <a:stretch>
            <a:fillRect/>
          </a:stretch>
        </p:blipFill>
        <p:spPr>
          <a:xfrm>
            <a:off x="381000" y="3124200"/>
            <a:ext cx="2971800" cy="2228850"/>
          </a:xfrm>
          <a:prstGeom prst="ellipse">
            <a:avLst/>
          </a:prstGeom>
          <a:ln>
            <a:noFill/>
          </a:ln>
          <a:effectLst>
            <a:softEdge rad="112500"/>
          </a:effectLst>
        </p:spPr>
      </p:pic>
      <p:pic>
        <p:nvPicPr>
          <p:cNvPr id="5" name="Picture 4"/>
          <p:cNvPicPr>
            <a:picLocks noChangeAspect="1"/>
          </p:cNvPicPr>
          <p:nvPr/>
        </p:nvPicPr>
        <p:blipFill>
          <a:blip r:embed="rId3"/>
          <a:stretch>
            <a:fillRect/>
          </a:stretch>
        </p:blipFill>
        <p:spPr>
          <a:xfrm>
            <a:off x="838200" y="1600200"/>
            <a:ext cx="1371600" cy="1371600"/>
          </a:xfrm>
          <a:prstGeom prst="rect">
            <a:avLst/>
          </a:prstGeom>
        </p:spPr>
      </p:pic>
      <p:sp>
        <p:nvSpPr>
          <p:cNvPr id="6" name="TextBox 5"/>
          <p:cNvSpPr txBox="1"/>
          <p:nvPr/>
        </p:nvSpPr>
        <p:spPr>
          <a:xfrm>
            <a:off x="1905000" y="1600200"/>
            <a:ext cx="1749773" cy="646331"/>
          </a:xfrm>
          <a:prstGeom prst="rect">
            <a:avLst/>
          </a:prstGeom>
          <a:noFill/>
        </p:spPr>
        <p:txBody>
          <a:bodyPr wrap="none" rtlCol="0">
            <a:spAutoFit/>
          </a:bodyPr>
          <a:lstStyle/>
          <a:p>
            <a:r>
              <a:rPr lang="en-US" dirty="0" smtClean="0"/>
              <a:t>Federal Dollars</a:t>
            </a:r>
          </a:p>
          <a:p>
            <a:r>
              <a:rPr lang="en-US" dirty="0" smtClean="0"/>
              <a:t>Seed Money</a:t>
            </a:r>
            <a:endParaRPr lang="en-US" dirty="0"/>
          </a:p>
        </p:txBody>
      </p:sp>
      <p:pic>
        <p:nvPicPr>
          <p:cNvPr id="8" name="Picture 7"/>
          <p:cNvPicPr>
            <a:picLocks noChangeAspect="1"/>
          </p:cNvPicPr>
          <p:nvPr/>
        </p:nvPicPr>
        <p:blipFill>
          <a:blip r:embed="rId4"/>
          <a:stretch>
            <a:fillRect/>
          </a:stretch>
        </p:blipFill>
        <p:spPr>
          <a:xfrm>
            <a:off x="17892" y="4724400"/>
            <a:ext cx="2217697" cy="1707515"/>
          </a:xfrm>
          <a:prstGeom prst="ellipse">
            <a:avLst/>
          </a:prstGeom>
          <a:ln>
            <a:noFill/>
          </a:ln>
          <a:effectLst>
            <a:softEdge rad="112500"/>
          </a:effectLst>
        </p:spPr>
      </p:pic>
      <p:sp>
        <p:nvSpPr>
          <p:cNvPr id="9" name="TextBox 8"/>
          <p:cNvSpPr txBox="1"/>
          <p:nvPr/>
        </p:nvSpPr>
        <p:spPr>
          <a:xfrm>
            <a:off x="2057400" y="5181600"/>
            <a:ext cx="2083849" cy="646331"/>
          </a:xfrm>
          <a:prstGeom prst="rect">
            <a:avLst/>
          </a:prstGeom>
          <a:noFill/>
        </p:spPr>
        <p:txBody>
          <a:bodyPr wrap="none" rtlCol="0">
            <a:spAutoFit/>
          </a:bodyPr>
          <a:lstStyle/>
          <a:p>
            <a:r>
              <a:rPr lang="en-US" dirty="0" smtClean="0"/>
              <a:t>Undergraduates</a:t>
            </a:r>
          </a:p>
          <a:p>
            <a:r>
              <a:rPr lang="en-US" dirty="0" smtClean="0"/>
              <a:t>Graduate students</a:t>
            </a:r>
            <a:endParaRPr lang="en-US" dirty="0"/>
          </a:p>
        </p:txBody>
      </p:sp>
      <p:sp>
        <p:nvSpPr>
          <p:cNvPr id="10" name="Right Arrow 9"/>
          <p:cNvSpPr/>
          <p:nvPr/>
        </p:nvSpPr>
        <p:spPr>
          <a:xfrm rot="19294591">
            <a:off x="3202764" y="2685762"/>
            <a:ext cx="1928309" cy="43433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3352800" y="2590800"/>
            <a:ext cx="1884049" cy="830997"/>
          </a:xfrm>
          <a:prstGeom prst="rect">
            <a:avLst/>
          </a:prstGeom>
          <a:noFill/>
        </p:spPr>
        <p:txBody>
          <a:bodyPr wrap="none" rtlCol="0">
            <a:spAutoFit/>
          </a:bodyPr>
          <a:lstStyle/>
          <a:p>
            <a:r>
              <a:rPr lang="en-US" sz="1600" dirty="0" smtClean="0"/>
              <a:t>Consultation with</a:t>
            </a:r>
          </a:p>
          <a:p>
            <a:r>
              <a:rPr lang="en-US" sz="1600" dirty="0" smtClean="0"/>
              <a:t>OTAM</a:t>
            </a:r>
          </a:p>
          <a:p>
            <a:r>
              <a:rPr lang="en-US" sz="1600" dirty="0" smtClean="0"/>
              <a:t>Business manager</a:t>
            </a:r>
            <a:endParaRPr lang="en-US" sz="1600" dirty="0"/>
          </a:p>
        </p:txBody>
      </p:sp>
      <p:sp>
        <p:nvSpPr>
          <p:cNvPr id="12" name="Down Arrow 11"/>
          <p:cNvSpPr/>
          <p:nvPr/>
        </p:nvSpPr>
        <p:spPr>
          <a:xfrm>
            <a:off x="2209800" y="2286000"/>
            <a:ext cx="304800" cy="5334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5"/>
          <a:stretch>
            <a:fillRect/>
          </a:stretch>
        </p:blipFill>
        <p:spPr>
          <a:xfrm>
            <a:off x="4648200" y="381000"/>
            <a:ext cx="1460500" cy="1869812"/>
          </a:xfrm>
          <a:prstGeom prst="rect">
            <a:avLst/>
          </a:prstGeom>
        </p:spPr>
      </p:pic>
      <p:sp>
        <p:nvSpPr>
          <p:cNvPr id="14" name="TextBox 13"/>
          <p:cNvSpPr txBox="1"/>
          <p:nvPr/>
        </p:nvSpPr>
        <p:spPr>
          <a:xfrm>
            <a:off x="6172200" y="685800"/>
            <a:ext cx="1775671" cy="923330"/>
          </a:xfrm>
          <a:prstGeom prst="rect">
            <a:avLst/>
          </a:prstGeom>
          <a:noFill/>
        </p:spPr>
        <p:txBody>
          <a:bodyPr wrap="none" rtlCol="0">
            <a:spAutoFit/>
          </a:bodyPr>
          <a:lstStyle/>
          <a:p>
            <a:r>
              <a:rPr lang="en-US" dirty="0" smtClean="0"/>
              <a:t>VCs</a:t>
            </a:r>
          </a:p>
          <a:p>
            <a:r>
              <a:rPr lang="en-US" dirty="0" smtClean="0"/>
              <a:t>Angel investors</a:t>
            </a:r>
          </a:p>
          <a:p>
            <a:r>
              <a:rPr lang="en-US" dirty="0" smtClean="0"/>
              <a:t>Partnerships</a:t>
            </a:r>
            <a:endParaRPr lang="en-US" dirty="0"/>
          </a:p>
        </p:txBody>
      </p:sp>
      <p:sp>
        <p:nvSpPr>
          <p:cNvPr id="15" name="Down Arrow 14"/>
          <p:cNvSpPr/>
          <p:nvPr/>
        </p:nvSpPr>
        <p:spPr>
          <a:xfrm>
            <a:off x="6477000" y="1600200"/>
            <a:ext cx="457200" cy="457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rot="20557838">
            <a:off x="180266" y="3022630"/>
            <a:ext cx="2719421" cy="838200"/>
          </a:xfrm>
          <a:prstGeom prst="rect">
            <a:avLst/>
          </a:prstGeom>
          <a:noFill/>
        </p:spPr>
        <p:txBody>
          <a:bodyPr wrap="none" rtlCol="0">
            <a:prstTxWarp prst="textDeflateBottom">
              <a:avLst/>
            </a:prstTxWarp>
            <a:spAutoFit/>
          </a:bodyPr>
          <a:lstStyle/>
          <a:p>
            <a:r>
              <a:rPr lang="en-US" dirty="0" smtClean="0"/>
              <a:t>Basic Science</a:t>
            </a:r>
            <a:endParaRPr lang="en-US" dirty="0"/>
          </a:p>
        </p:txBody>
      </p:sp>
      <p:pic>
        <p:nvPicPr>
          <p:cNvPr id="18" name="Picture 17"/>
          <p:cNvPicPr>
            <a:picLocks noChangeAspect="1"/>
          </p:cNvPicPr>
          <p:nvPr/>
        </p:nvPicPr>
        <p:blipFill>
          <a:blip r:embed="rId6"/>
          <a:stretch>
            <a:fillRect/>
          </a:stretch>
        </p:blipFill>
        <p:spPr>
          <a:xfrm>
            <a:off x="5638800" y="2362200"/>
            <a:ext cx="2362200" cy="2066925"/>
          </a:xfrm>
          <a:prstGeom prst="rect">
            <a:avLst/>
          </a:prstGeom>
        </p:spPr>
      </p:pic>
      <p:pic>
        <p:nvPicPr>
          <p:cNvPr id="16" name="Picture 15"/>
          <p:cNvPicPr>
            <a:picLocks noChangeAspect="1"/>
          </p:cNvPicPr>
          <p:nvPr/>
        </p:nvPicPr>
        <p:blipFill>
          <a:blip r:embed="rId7"/>
          <a:stretch>
            <a:fillRect/>
          </a:stretch>
        </p:blipFill>
        <p:spPr>
          <a:xfrm>
            <a:off x="6477000" y="4114800"/>
            <a:ext cx="2032000" cy="1524000"/>
          </a:xfrm>
          <a:prstGeom prst="ellipse">
            <a:avLst/>
          </a:prstGeom>
          <a:ln>
            <a:noFill/>
          </a:ln>
          <a:effectLst>
            <a:softEdge rad="112500"/>
          </a:effectLst>
        </p:spPr>
      </p:pic>
      <p:sp>
        <p:nvSpPr>
          <p:cNvPr id="19" name="TextBox 18"/>
          <p:cNvSpPr txBox="1"/>
          <p:nvPr/>
        </p:nvSpPr>
        <p:spPr>
          <a:xfrm>
            <a:off x="4572000" y="4343400"/>
            <a:ext cx="2044851" cy="923330"/>
          </a:xfrm>
          <a:prstGeom prst="rect">
            <a:avLst/>
          </a:prstGeom>
          <a:noFill/>
        </p:spPr>
        <p:txBody>
          <a:bodyPr wrap="none" rtlCol="0">
            <a:spAutoFit/>
          </a:bodyPr>
          <a:lstStyle/>
          <a:p>
            <a:r>
              <a:rPr lang="en-US" dirty="0" smtClean="0"/>
              <a:t>Teams are formed</a:t>
            </a:r>
          </a:p>
          <a:p>
            <a:r>
              <a:rPr lang="en-US" dirty="0" smtClean="0"/>
              <a:t>Postdocs</a:t>
            </a:r>
          </a:p>
          <a:p>
            <a:r>
              <a:rPr lang="en-US" dirty="0" smtClean="0"/>
              <a:t>Senior scientists</a:t>
            </a:r>
            <a:endParaRPr lang="en-US" dirty="0"/>
          </a:p>
        </p:txBody>
      </p:sp>
      <p:sp>
        <p:nvSpPr>
          <p:cNvPr id="20" name="TextBox 19"/>
          <p:cNvSpPr txBox="1"/>
          <p:nvPr/>
        </p:nvSpPr>
        <p:spPr>
          <a:xfrm>
            <a:off x="5410200" y="2057400"/>
            <a:ext cx="2968969" cy="533400"/>
          </a:xfrm>
          <a:prstGeom prst="rect">
            <a:avLst/>
          </a:prstGeom>
          <a:noFill/>
        </p:spPr>
        <p:txBody>
          <a:bodyPr wrap="none" rtlCol="0">
            <a:prstTxWarp prst="textFadeLeft">
              <a:avLst/>
            </a:prstTxWarp>
            <a:spAutoFit/>
          </a:bodyPr>
          <a:lstStyle/>
          <a:p>
            <a:r>
              <a:rPr lang="en-US" dirty="0" smtClean="0"/>
              <a:t>Development of Prototypes</a:t>
            </a:r>
            <a:endParaRPr lang="en-US" dirty="0"/>
          </a:p>
        </p:txBody>
      </p:sp>
      <p:sp>
        <p:nvSpPr>
          <p:cNvPr id="21" name="Down Arrow 20"/>
          <p:cNvSpPr/>
          <p:nvPr/>
        </p:nvSpPr>
        <p:spPr>
          <a:xfrm rot="2432625">
            <a:off x="6415602" y="5387414"/>
            <a:ext cx="410336" cy="66600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8"/>
          <a:stretch>
            <a:fillRect/>
          </a:stretch>
        </p:blipFill>
        <p:spPr>
          <a:xfrm>
            <a:off x="4851083" y="5562600"/>
            <a:ext cx="1424939" cy="1219200"/>
          </a:xfrm>
          <a:prstGeom prst="rect">
            <a:avLst/>
          </a:prstGeom>
        </p:spPr>
      </p:pic>
      <p:sp>
        <p:nvSpPr>
          <p:cNvPr id="24" name="TextBox 23"/>
          <p:cNvSpPr txBox="1"/>
          <p:nvPr/>
        </p:nvSpPr>
        <p:spPr>
          <a:xfrm>
            <a:off x="6324600" y="5657671"/>
            <a:ext cx="2108758" cy="1200329"/>
          </a:xfrm>
          <a:prstGeom prst="rect">
            <a:avLst/>
          </a:prstGeom>
          <a:noFill/>
        </p:spPr>
        <p:txBody>
          <a:bodyPr wrap="none" rtlCol="0">
            <a:spAutoFit/>
          </a:bodyPr>
          <a:lstStyle/>
          <a:p>
            <a:r>
              <a:rPr lang="en-US" dirty="0" smtClean="0"/>
              <a:t>ROI $$$</a:t>
            </a:r>
          </a:p>
          <a:p>
            <a:r>
              <a:rPr lang="en-US" dirty="0" smtClean="0"/>
              <a:t>Reputation</a:t>
            </a:r>
          </a:p>
          <a:p>
            <a:r>
              <a:rPr lang="en-US" dirty="0" smtClean="0"/>
              <a:t>Education</a:t>
            </a:r>
          </a:p>
          <a:p>
            <a:r>
              <a:rPr lang="en-US" dirty="0" smtClean="0"/>
              <a:t>Community Impact</a:t>
            </a:r>
            <a:endParaRPr lang="en-US" dirty="0"/>
          </a:p>
        </p:txBody>
      </p:sp>
    </p:spTree>
    <p:extLst>
      <p:ext uri="{BB962C8B-B14F-4D97-AF65-F5344CB8AC3E}">
        <p14:creationId xmlns:p14="http://schemas.microsoft.com/office/powerpoint/2010/main" val="3175434825"/>
      </p:ext>
    </p:ext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C32E1B8-E0BD-CD43-9C3F-772B8A934299}" type="slidenum">
              <a:rPr lang="en-US" sz="1200">
                <a:solidFill>
                  <a:srgbClr val="6E4113"/>
                </a:solidFill>
              </a:rPr>
              <a:pPr eaLnBrk="1" hangingPunct="1"/>
              <a:t>28</a:t>
            </a:fld>
            <a:endParaRPr lang="en-US" sz="1200">
              <a:solidFill>
                <a:srgbClr val="6E4113"/>
              </a:solidFill>
            </a:endParaRPr>
          </a:p>
        </p:txBody>
      </p:sp>
      <p:sp>
        <p:nvSpPr>
          <p:cNvPr id="39938" name="TextBox 2"/>
          <p:cNvSpPr txBox="1">
            <a:spLocks noChangeArrowheads="1"/>
          </p:cNvSpPr>
          <p:nvPr/>
        </p:nvSpPr>
        <p:spPr bwMode="auto">
          <a:xfrm>
            <a:off x="304800" y="990600"/>
            <a:ext cx="4114800" cy="406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sz="2000" i="1"/>
          </a:p>
          <a:p>
            <a:pPr eaLnBrk="1" hangingPunct="1"/>
            <a:endParaRPr lang="en-US" sz="1400" i="1"/>
          </a:p>
          <a:p>
            <a:pPr eaLnBrk="1" hangingPunct="1"/>
            <a:r>
              <a:rPr lang="en-US" sz="1400" i="1"/>
              <a:t>In vivo </a:t>
            </a:r>
            <a:r>
              <a:rPr lang="en-US" sz="1400"/>
              <a:t>sensing technologies</a:t>
            </a:r>
          </a:p>
          <a:p>
            <a:pPr eaLnBrk="1" hangingPunct="1"/>
            <a:r>
              <a:rPr lang="en-US" sz="1400"/>
              <a:t>New imaging modalities for medical research</a:t>
            </a:r>
          </a:p>
          <a:p>
            <a:pPr eaLnBrk="1" hangingPunct="1"/>
            <a:r>
              <a:rPr lang="en-US" sz="1400"/>
              <a:t>Design of Novel Cancer therapeutics</a:t>
            </a:r>
            <a:br>
              <a:rPr lang="en-US" sz="1400"/>
            </a:br>
            <a:r>
              <a:rPr lang="en-US" sz="1400"/>
              <a:t>Ablative approaches to Cancer</a:t>
            </a:r>
          </a:p>
          <a:p>
            <a:pPr eaLnBrk="1" hangingPunct="1"/>
            <a:r>
              <a:rPr lang="en-US" sz="1400"/>
              <a:t>nanoMechanics of metastasis</a:t>
            </a:r>
          </a:p>
          <a:p>
            <a:pPr eaLnBrk="1" hangingPunct="1"/>
            <a:r>
              <a:rPr lang="en-US" sz="1400"/>
              <a:t>Antibiotic resistance in organisms</a:t>
            </a:r>
          </a:p>
          <a:p>
            <a:pPr eaLnBrk="1" hangingPunct="1"/>
            <a:r>
              <a:rPr lang="en-US" sz="1400"/>
              <a:t>Tissue scaffolds and smart tissue constructs</a:t>
            </a:r>
          </a:p>
          <a:p>
            <a:pPr eaLnBrk="1" hangingPunct="1"/>
            <a:r>
              <a:rPr lang="en-US" sz="1400"/>
              <a:t>Bioprinting and rapid prototyping</a:t>
            </a:r>
          </a:p>
          <a:p>
            <a:pPr eaLnBrk="1" hangingPunct="1"/>
            <a:r>
              <a:rPr lang="en-US" sz="1400"/>
              <a:t>Orthopaedics</a:t>
            </a:r>
          </a:p>
          <a:p>
            <a:pPr eaLnBrk="1" hangingPunct="1"/>
            <a:r>
              <a:rPr lang="en-US" sz="1400"/>
              <a:t>Microbiology- bacterial glycocalyx</a:t>
            </a:r>
          </a:p>
          <a:p>
            <a:pPr eaLnBrk="1" hangingPunct="1"/>
            <a:r>
              <a:rPr lang="en-US" sz="1400"/>
              <a:t>Neuro-muscular disease</a:t>
            </a:r>
          </a:p>
          <a:p>
            <a:pPr eaLnBrk="1" hangingPunct="1"/>
            <a:r>
              <a:rPr lang="en-US" sz="1400"/>
              <a:t>Cardio-thoracic</a:t>
            </a:r>
          </a:p>
          <a:p>
            <a:pPr eaLnBrk="1" hangingPunct="1"/>
            <a:r>
              <a:rPr lang="en-US" sz="1400"/>
              <a:t>Early responder technologies</a:t>
            </a:r>
          </a:p>
          <a:p>
            <a:pPr eaLnBrk="1" hangingPunct="1"/>
            <a:r>
              <a:rPr lang="en-US" sz="1400"/>
              <a:t>Diabetes </a:t>
            </a:r>
          </a:p>
          <a:p>
            <a:pPr eaLnBrk="1" hangingPunct="1"/>
            <a:r>
              <a:rPr lang="en-US" sz="1400"/>
              <a:t>Renal disease</a:t>
            </a:r>
          </a:p>
          <a:p>
            <a:pPr eaLnBrk="1" hangingPunct="1"/>
            <a:endParaRPr lang="en-US" sz="1400"/>
          </a:p>
        </p:txBody>
      </p:sp>
      <p:sp>
        <p:nvSpPr>
          <p:cNvPr id="39939" name="TextBox 3"/>
          <p:cNvSpPr txBox="1">
            <a:spLocks noChangeArrowheads="1"/>
          </p:cNvSpPr>
          <p:nvPr/>
        </p:nvSpPr>
        <p:spPr bwMode="auto">
          <a:xfrm>
            <a:off x="4419600" y="1447800"/>
            <a:ext cx="2354263"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Solar collection technology</a:t>
            </a:r>
          </a:p>
          <a:p>
            <a:pPr eaLnBrk="1" hangingPunct="1"/>
            <a:r>
              <a:rPr lang="en-US" sz="1400"/>
              <a:t>Thermal-Solar</a:t>
            </a:r>
          </a:p>
          <a:p>
            <a:pPr eaLnBrk="1" hangingPunct="1"/>
            <a:r>
              <a:rPr lang="en-US" sz="1400"/>
              <a:t>Thermoelectrics</a:t>
            </a:r>
          </a:p>
          <a:p>
            <a:pPr eaLnBrk="1" hangingPunct="1"/>
            <a:r>
              <a:rPr lang="en-US" sz="1400"/>
              <a:t>Organic thin film transistors</a:t>
            </a:r>
          </a:p>
          <a:p>
            <a:pPr eaLnBrk="1" hangingPunct="1"/>
            <a:r>
              <a:rPr lang="en-US" sz="1400"/>
              <a:t>Battery technology</a:t>
            </a:r>
          </a:p>
          <a:p>
            <a:pPr eaLnBrk="1" hangingPunct="1"/>
            <a:r>
              <a:rPr lang="en-US" sz="1400"/>
              <a:t>Structural composites</a:t>
            </a:r>
          </a:p>
          <a:p>
            <a:pPr eaLnBrk="1" hangingPunct="1"/>
            <a:r>
              <a:rPr lang="en-US" sz="1400"/>
              <a:t>Lighting</a:t>
            </a:r>
          </a:p>
          <a:p>
            <a:pPr eaLnBrk="1" hangingPunct="1"/>
            <a:r>
              <a:rPr lang="en-US" sz="1400"/>
              <a:t>Display technologies</a:t>
            </a:r>
          </a:p>
          <a:p>
            <a:pPr eaLnBrk="1" hangingPunct="1"/>
            <a:r>
              <a:rPr lang="en-US" sz="1400"/>
              <a:t>IR sensors</a:t>
            </a:r>
          </a:p>
          <a:p>
            <a:pPr eaLnBrk="1" hangingPunct="1"/>
            <a:r>
              <a:rPr lang="en-US" sz="1400"/>
              <a:t>IR-vision</a:t>
            </a:r>
          </a:p>
          <a:p>
            <a:pPr eaLnBrk="1" hangingPunct="1"/>
            <a:r>
              <a:rPr lang="en-US" sz="1400"/>
              <a:t>Standoff detection</a:t>
            </a:r>
          </a:p>
          <a:p>
            <a:pPr eaLnBrk="1" hangingPunct="1"/>
            <a:r>
              <a:rPr lang="en-US" sz="1400"/>
              <a:t>Sensor protection</a:t>
            </a:r>
          </a:p>
          <a:p>
            <a:pPr eaLnBrk="1" hangingPunct="1"/>
            <a:endParaRPr lang="en-US" sz="1400"/>
          </a:p>
          <a:p>
            <a:pPr eaLnBrk="1" hangingPunct="1"/>
            <a:endParaRPr lang="en-US" sz="1400"/>
          </a:p>
        </p:txBody>
      </p:sp>
      <p:sp>
        <p:nvSpPr>
          <p:cNvPr id="39940" name="TextBox 4"/>
          <p:cNvSpPr txBox="1">
            <a:spLocks noChangeArrowheads="1"/>
          </p:cNvSpPr>
          <p:nvPr/>
        </p:nvSpPr>
        <p:spPr bwMode="auto">
          <a:xfrm>
            <a:off x="381000" y="5791200"/>
            <a:ext cx="54435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Bionics/</a:t>
            </a:r>
          </a:p>
          <a:p>
            <a:pPr eaLnBrk="1" hangingPunct="1"/>
            <a:r>
              <a:rPr lang="en-US" sz="1800"/>
              <a:t>Biomedical				Green</a:t>
            </a:r>
          </a:p>
        </p:txBody>
      </p:sp>
      <p:cxnSp>
        <p:nvCxnSpPr>
          <p:cNvPr id="7" name="Straight Connector 6"/>
          <p:cNvCxnSpPr/>
          <p:nvPr/>
        </p:nvCxnSpPr>
        <p:spPr>
          <a:xfrm>
            <a:off x="457200" y="5715000"/>
            <a:ext cx="7086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3771900" y="5219700"/>
            <a:ext cx="990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6667500" y="5219700"/>
            <a:ext cx="990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99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4800600"/>
            <a:ext cx="19050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505200"/>
            <a:ext cx="2286000" cy="1825625"/>
          </a:xfrm>
          <a:prstGeom prst="roundRect">
            <a:avLst>
              <a:gd name="adj" fmla="val 5242"/>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6781800" y="3581400"/>
            <a:ext cx="1066800" cy="247710"/>
          </a:xfrm>
          <a:prstGeom prst="rect">
            <a:avLst/>
          </a:prstGeom>
          <a:noFill/>
        </p:spPr>
        <p:txBody>
          <a:bodyPr wrap="none">
            <a:prstTxWarp prst="textPlain">
              <a:avLst/>
            </a:prstTxWarp>
            <a:spAutoFit/>
          </a:bodyPr>
          <a:lstStyle/>
          <a:p>
            <a:pPr>
              <a:defRPr/>
            </a:pPr>
            <a:r>
              <a:rPr lang="en-US" sz="2000" dirty="0" err="1">
                <a:solidFill>
                  <a:schemeClr val="bg1"/>
                </a:solidFill>
                <a:latin typeface="Arial" pitchFamily="34" charset="0"/>
                <a:ea typeface="+mn-ea"/>
                <a:cs typeface="Arial" pitchFamily="34" charset="0"/>
              </a:rPr>
              <a:t>GreenTech</a:t>
            </a:r>
            <a:endParaRPr lang="en-US" sz="2000" dirty="0">
              <a:solidFill>
                <a:schemeClr val="bg1"/>
              </a:solidFill>
              <a:latin typeface="Arial" pitchFamily="34" charset="0"/>
              <a:ea typeface="+mn-ea"/>
              <a:cs typeface="Arial" pitchFamily="34" charset="0"/>
            </a:endParaRPr>
          </a:p>
        </p:txBody>
      </p:sp>
      <p:sp>
        <p:nvSpPr>
          <p:cNvPr id="15" name="TextBox 1"/>
          <p:cNvSpPr txBox="1">
            <a:spLocks noChangeArrowheads="1"/>
          </p:cNvSpPr>
          <p:nvPr/>
        </p:nvSpPr>
        <p:spPr bwMode="auto">
          <a:xfrm>
            <a:off x="304800" y="838200"/>
            <a:ext cx="22730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i="1" dirty="0" smtClean="0">
                <a:latin typeface="+mj-lt"/>
              </a:rPr>
              <a:t>Fields of Impact</a:t>
            </a:r>
          </a:p>
        </p:txBody>
      </p:sp>
      <p:sp>
        <p:nvSpPr>
          <p:cNvPr id="16" name="TextBox 1"/>
          <p:cNvSpPr txBox="1">
            <a:spLocks noChangeArrowheads="1"/>
          </p:cNvSpPr>
          <p:nvPr/>
        </p:nvSpPr>
        <p:spPr bwMode="auto">
          <a:xfrm>
            <a:off x="228600" y="304800"/>
            <a:ext cx="3486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b="1" dirty="0" smtClean="0">
                <a:latin typeface="+mj-lt"/>
              </a:rPr>
              <a:t>Our Model for Research…</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0FFE530-A794-614B-9C62-4CBF0D336059}" type="slidenum">
              <a:rPr lang="en-US" sz="1200">
                <a:solidFill>
                  <a:srgbClr val="6E4113"/>
                </a:solidFill>
              </a:rPr>
              <a:pPr eaLnBrk="1" hangingPunct="1"/>
              <a:t>29</a:t>
            </a:fld>
            <a:endParaRPr lang="en-US" sz="1200">
              <a:solidFill>
                <a:srgbClr val="6E4113"/>
              </a:solidFill>
            </a:endParaRPr>
          </a:p>
        </p:txBody>
      </p:sp>
      <p:sp>
        <p:nvSpPr>
          <p:cNvPr id="40962" name="TextBox 3"/>
          <p:cNvSpPr txBox="1">
            <a:spLocks noChangeArrowheads="1"/>
          </p:cNvSpPr>
          <p:nvPr/>
        </p:nvSpPr>
        <p:spPr bwMode="auto">
          <a:xfrm>
            <a:off x="304800" y="1143000"/>
            <a:ext cx="2971800" cy="47704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t>Working with the Center is easy… </a:t>
            </a:r>
          </a:p>
          <a:p>
            <a:pPr eaLnBrk="1" hangingPunct="1"/>
            <a:endParaRPr lang="en-US" sz="1600"/>
          </a:p>
          <a:p>
            <a:pPr eaLnBrk="1" hangingPunct="1"/>
            <a:r>
              <a:rPr lang="en-US" sz="1600"/>
              <a:t>and this year our web portal has been upgraded making it even easier to work with us. </a:t>
            </a:r>
          </a:p>
          <a:p>
            <a:pPr eaLnBrk="1" hangingPunct="1"/>
            <a:endParaRPr lang="en-US" sz="1600"/>
          </a:p>
          <a:p>
            <a:pPr eaLnBrk="1" hangingPunct="1"/>
            <a:r>
              <a:rPr lang="en-US" sz="1600"/>
              <a:t>We also maintain a quarterly newsletter to let faculty and alumni know what is happening at Wake.</a:t>
            </a:r>
          </a:p>
          <a:p>
            <a:pPr eaLnBrk="1" hangingPunct="1"/>
            <a:endParaRPr lang="en-US" sz="1600"/>
          </a:p>
          <a:p>
            <a:pPr eaLnBrk="1" hangingPunct="1"/>
            <a:r>
              <a:rPr lang="en-US" sz="1600"/>
              <a:t>Most events of the Center are open to the public.  </a:t>
            </a:r>
          </a:p>
          <a:p>
            <a:pPr eaLnBrk="1" hangingPunct="1"/>
            <a:endParaRPr lang="en-US" sz="1600"/>
          </a:p>
          <a:p>
            <a:pPr eaLnBrk="1" hangingPunct="1"/>
            <a:r>
              <a:rPr lang="en-US" sz="1600"/>
              <a:t>The Center welcomes between 10 and 15 tour groups a year.</a:t>
            </a:r>
          </a:p>
          <a:p>
            <a:pPr eaLnBrk="1" hangingPunct="1"/>
            <a:endParaRPr lang="en-US" sz="1600"/>
          </a:p>
        </p:txBody>
      </p:sp>
      <p:pic>
        <p:nvPicPr>
          <p:cNvPr id="4096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1143000"/>
            <a:ext cx="4910138"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2"/>
          <p:cNvSpPr>
            <a:spLocks noChangeArrowheads="1"/>
          </p:cNvSpPr>
          <p:nvPr/>
        </p:nvSpPr>
        <p:spPr bwMode="auto">
          <a:xfrm>
            <a:off x="304800" y="381000"/>
            <a:ext cx="33893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t>WWW.WFU.WDU/NANOTECH</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170CAE9A-3954-3F43-9D4D-C0F79D9AA457}" type="slidenum">
              <a:rPr lang="en-US"/>
              <a:pPr>
                <a:defRPr/>
              </a:pPr>
              <a:t>30</a:t>
            </a:fld>
            <a:endParaRPr lang="en-US"/>
          </a:p>
        </p:txBody>
      </p:sp>
      <p:sp>
        <p:nvSpPr>
          <p:cNvPr id="41987" name="TextBox 3"/>
          <p:cNvSpPr txBox="1">
            <a:spLocks noChangeArrowheads="1"/>
          </p:cNvSpPr>
          <p:nvPr/>
        </p:nvSpPr>
        <p:spPr bwMode="auto">
          <a:xfrm>
            <a:off x="381000" y="457200"/>
            <a:ext cx="4191000" cy="5386089"/>
          </a:xfrm>
          <a:prstGeom prst="rect">
            <a:avLst/>
          </a:prstGeom>
          <a:noFill/>
          <a:ln>
            <a:noFill/>
          </a:ln>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dirty="0"/>
              <a:t>Did we leave anything out?</a:t>
            </a:r>
          </a:p>
          <a:p>
            <a:pPr eaLnBrk="1" hangingPunct="1"/>
            <a:endParaRPr lang="en-US" sz="1800" dirty="0"/>
          </a:p>
          <a:p>
            <a:pPr marL="285750" indent="-285750" eaLnBrk="1" hangingPunct="1">
              <a:buFont typeface="Arial"/>
              <a:buChar char="•"/>
            </a:pPr>
            <a:r>
              <a:rPr lang="en-US" sz="1400" dirty="0"/>
              <a:t>Programs reviews for Swiss Science Foundation</a:t>
            </a:r>
          </a:p>
          <a:p>
            <a:pPr marL="285750" indent="-285750" eaLnBrk="1" hangingPunct="1">
              <a:buFont typeface="Arial"/>
              <a:buChar char="•"/>
            </a:pPr>
            <a:r>
              <a:rPr lang="en-US" sz="1400" dirty="0"/>
              <a:t>Technology Review for Korean Government</a:t>
            </a:r>
          </a:p>
          <a:p>
            <a:pPr marL="285750" indent="-285750" eaLnBrk="1" hangingPunct="1">
              <a:buFont typeface="Arial"/>
              <a:buChar char="•"/>
            </a:pPr>
            <a:r>
              <a:rPr lang="en-US" sz="1400" dirty="0"/>
              <a:t>Technology Review for Office of the Secretary of the Navy</a:t>
            </a:r>
          </a:p>
          <a:p>
            <a:pPr marL="285750" indent="-285750" eaLnBrk="1" hangingPunct="1">
              <a:buFont typeface="Arial"/>
              <a:buChar char="•"/>
            </a:pPr>
            <a:r>
              <a:rPr lang="en-US" sz="1400" dirty="0"/>
              <a:t>Program reviews for the Russian Federation</a:t>
            </a:r>
          </a:p>
          <a:p>
            <a:pPr marL="285750" indent="-285750" eaLnBrk="1" hangingPunct="1">
              <a:buFont typeface="Arial"/>
              <a:buChar char="•"/>
            </a:pPr>
            <a:r>
              <a:rPr lang="en-US" sz="1400" dirty="0"/>
              <a:t>Program reviews for AFOSR and ARO</a:t>
            </a:r>
          </a:p>
          <a:p>
            <a:pPr marL="285750" indent="-285750" eaLnBrk="1" hangingPunct="1">
              <a:buFont typeface="Arial"/>
              <a:buChar char="•"/>
            </a:pPr>
            <a:r>
              <a:rPr lang="en-US" sz="1400" dirty="0"/>
              <a:t>Program reviews for Irish National Science Foundation</a:t>
            </a:r>
          </a:p>
          <a:p>
            <a:pPr marL="285750" indent="-285750" eaLnBrk="1" hangingPunct="1">
              <a:buFont typeface="Arial"/>
              <a:buChar char="•"/>
            </a:pPr>
            <a:r>
              <a:rPr lang="en-US" sz="1400" dirty="0"/>
              <a:t>NSF panels </a:t>
            </a:r>
            <a:r>
              <a:rPr lang="en-US" sz="1400" dirty="0" smtClean="0"/>
              <a:t>(4 </a:t>
            </a:r>
            <a:r>
              <a:rPr lang="en-US" sz="1400" dirty="0"/>
              <a:t>last year)</a:t>
            </a:r>
          </a:p>
          <a:p>
            <a:pPr marL="285750" indent="-285750" eaLnBrk="1" hangingPunct="1">
              <a:buFont typeface="Arial"/>
              <a:buChar char="•"/>
            </a:pPr>
            <a:endParaRPr lang="en-US" sz="1400" dirty="0"/>
          </a:p>
          <a:p>
            <a:pPr marL="285750" indent="-285750" eaLnBrk="1" hangingPunct="1">
              <a:buFont typeface="Arial"/>
              <a:buChar char="•"/>
            </a:pPr>
            <a:r>
              <a:rPr lang="en-US" sz="1400" dirty="0"/>
              <a:t>Center visits by VIPs such </a:t>
            </a:r>
            <a:r>
              <a:rPr lang="en-US" sz="1400" dirty="0" smtClean="0"/>
              <a:t>as: AFOSR program heads, heads of several VC funds, state and local officials </a:t>
            </a:r>
            <a:endParaRPr lang="en-US" sz="1400" dirty="0"/>
          </a:p>
          <a:p>
            <a:pPr marL="285750" indent="-285750" eaLnBrk="1" hangingPunct="1">
              <a:buFont typeface="Arial"/>
              <a:buChar char="•"/>
            </a:pPr>
            <a:endParaRPr lang="en-US" sz="1400" dirty="0"/>
          </a:p>
          <a:p>
            <a:pPr marL="285750" indent="-285750" eaLnBrk="1" hangingPunct="1">
              <a:buFont typeface="Arial"/>
              <a:buChar char="•"/>
            </a:pPr>
            <a:r>
              <a:rPr lang="en-US" sz="1400" dirty="0"/>
              <a:t>Seminar Series for Nanotechnology between </a:t>
            </a:r>
            <a:r>
              <a:rPr lang="en-US" sz="1400" dirty="0" smtClean="0"/>
              <a:t>campuses</a:t>
            </a:r>
          </a:p>
          <a:p>
            <a:pPr eaLnBrk="1" hangingPunct="1"/>
            <a:endParaRPr lang="en-US" sz="1400" dirty="0"/>
          </a:p>
          <a:p>
            <a:pPr marL="285750" indent="-285750" eaLnBrk="1" hangingPunct="1">
              <a:buFont typeface="Arial"/>
              <a:buChar char="•"/>
            </a:pPr>
            <a:r>
              <a:rPr lang="en-US" sz="1400" dirty="0" smtClean="0"/>
              <a:t>Educational metrics: best practices for diversity training and retention.</a:t>
            </a:r>
          </a:p>
          <a:p>
            <a:pPr eaLnBrk="1" hangingPunct="1"/>
            <a:endParaRPr lang="en-US" sz="1400" dirty="0"/>
          </a:p>
          <a:p>
            <a:pPr marL="285750" indent="-285750" eaLnBrk="1" hangingPunct="1">
              <a:buFont typeface="Arial"/>
              <a:buChar char="•"/>
            </a:pPr>
            <a:r>
              <a:rPr lang="en-US" sz="1400" dirty="0"/>
              <a:t>Alumni Newsletter</a:t>
            </a:r>
          </a:p>
        </p:txBody>
      </p:sp>
      <p:pic>
        <p:nvPicPr>
          <p:cNvPr id="3" name="Picture 2"/>
          <p:cNvPicPr>
            <a:picLocks noChangeAspect="1"/>
          </p:cNvPicPr>
          <p:nvPr/>
        </p:nvPicPr>
        <p:blipFill>
          <a:blip r:embed="rId2"/>
          <a:stretch>
            <a:fillRect/>
          </a:stretch>
        </p:blipFill>
        <p:spPr>
          <a:xfrm>
            <a:off x="4571687" y="1066800"/>
            <a:ext cx="3810313" cy="4953000"/>
          </a:xfrm>
          <a:prstGeom prst="rect">
            <a:avLst/>
          </a:prstGeom>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C7ACAF9-9DA7-214A-BE77-F1D37CF41312}" type="slidenum">
              <a:rPr lang="en-US" sz="1200">
                <a:solidFill>
                  <a:srgbClr val="6E4113"/>
                </a:solidFill>
              </a:rPr>
              <a:pPr eaLnBrk="1" hangingPunct="1"/>
              <a:t>31</a:t>
            </a:fld>
            <a:endParaRPr lang="en-US" sz="1200">
              <a:solidFill>
                <a:srgbClr val="6E4113"/>
              </a:solidFill>
            </a:endParaRPr>
          </a:p>
        </p:txBody>
      </p:sp>
      <p:pic>
        <p:nvPicPr>
          <p:cNvPr id="3" name="Picture 2" descr="Picture3.png"/>
          <p:cNvPicPr>
            <a:picLocks noChangeAspect="1"/>
          </p:cNvPicPr>
          <p:nvPr/>
        </p:nvPicPr>
        <p:blipFill>
          <a:blip r:embed="rId2" cstate="print"/>
          <a:stretch>
            <a:fillRect/>
          </a:stretch>
        </p:blipFill>
        <p:spPr>
          <a:xfrm>
            <a:off x="762000" y="2057400"/>
            <a:ext cx="2971800" cy="3020202"/>
          </a:xfrm>
          <a:prstGeom prst="rect">
            <a:avLst/>
          </a:prstGeom>
          <a:ln>
            <a:noFill/>
          </a:ln>
          <a:effectLst/>
          <a:scene3d>
            <a:camera prst="orthographicFront">
              <a:rot lat="0" lon="0" rev="0"/>
            </a:camera>
            <a:lightRig rig="contrasting" dir="t">
              <a:rot lat="0" lon="0" rev="1500000"/>
            </a:lightRig>
          </a:scene3d>
          <a:sp3d prstMaterial="metal">
            <a:bevelT w="88900" h="88900"/>
          </a:sp3d>
        </p:spPr>
      </p:pic>
      <p:sp>
        <p:nvSpPr>
          <p:cNvPr id="43011" name="TextBox 3"/>
          <p:cNvSpPr txBox="1">
            <a:spLocks noChangeArrowheads="1"/>
          </p:cNvSpPr>
          <p:nvPr/>
        </p:nvSpPr>
        <p:spPr bwMode="auto">
          <a:xfrm>
            <a:off x="4953000" y="2438400"/>
            <a:ext cx="2084388" cy="4619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t>End of Report</a:t>
            </a:r>
          </a:p>
        </p:txBody>
      </p:sp>
      <p:pic>
        <p:nvPicPr>
          <p:cNvPr id="43012" name="Picture 1" descr="Image 1 in Mir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429000"/>
            <a:ext cx="37338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343400" y="4114800"/>
            <a:ext cx="3614291" cy="338554"/>
          </a:xfrm>
          <a:prstGeom prst="rect">
            <a:avLst/>
          </a:prstGeom>
          <a:noFill/>
        </p:spPr>
        <p:txBody>
          <a:bodyPr wrap="none" rtlCol="0">
            <a:spAutoFit/>
          </a:bodyPr>
          <a:lstStyle/>
          <a:p>
            <a:r>
              <a:rPr lang="en-US" sz="1600" dirty="0" smtClean="0"/>
              <a:t>On behalf of the affiliates of Nanotech</a:t>
            </a:r>
            <a:endParaRPr lang="en-US" sz="1600"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19325</TotalTime>
  <Words>2895</Words>
  <Application>Microsoft Macintosh PowerPoint</Application>
  <PresentationFormat>On-screen Show (4:3)</PresentationFormat>
  <Paragraphs>463</Paragraphs>
  <Slides>31</Slides>
  <Notes>0</Notes>
  <HiddenSlides>0</HiddenSlides>
  <MMClips>2</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Wake Forest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Wake Forest</dc:creator>
  <cp:lastModifiedBy>David Carroll</cp:lastModifiedBy>
  <cp:revision>487</cp:revision>
  <dcterms:created xsi:type="dcterms:W3CDTF">2006-03-03T14:13:45Z</dcterms:created>
  <dcterms:modified xsi:type="dcterms:W3CDTF">2012-06-04T15:36:06Z</dcterms:modified>
</cp:coreProperties>
</file>